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472" r:id="rId3"/>
    <p:sldId id="332" r:id="rId4"/>
    <p:sldId id="337" r:id="rId5"/>
    <p:sldId id="345" r:id="rId6"/>
    <p:sldId id="341" r:id="rId7"/>
    <p:sldId id="343" r:id="rId8"/>
    <p:sldId id="485" r:id="rId9"/>
    <p:sldId id="327" r:id="rId10"/>
    <p:sldId id="297" r:id="rId11"/>
    <p:sldId id="482" r:id="rId12"/>
    <p:sldId id="451" r:id="rId13"/>
    <p:sldId id="462" r:id="rId14"/>
    <p:sldId id="481" r:id="rId15"/>
    <p:sldId id="329" r:id="rId16"/>
    <p:sldId id="483" r:id="rId17"/>
    <p:sldId id="328" r:id="rId18"/>
    <p:sldId id="331" r:id="rId19"/>
    <p:sldId id="330" r:id="rId20"/>
    <p:sldId id="48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0A671-55A4-4B05-BFCF-29F760179300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6118F-62EF-4BE4-A36F-5A25FC30B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63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08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4B3F-12D3-42F5-A9C7-4A3C10917B2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073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8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156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81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79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75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44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67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59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4B3F-12D3-42F5-A9C7-4A3C10917B2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36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77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83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A31-39DF-4A07-B909-2E2E6E2B3DD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36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51EEF9-1A87-4869-82F4-B1B27BEC2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9E01EB7-67A3-4DC8-BDB0-AD0EAE5B4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A0DF4E-702D-420D-8A5B-3EECE05C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3BBBF9-42DF-4A07-B455-D06668A1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D67962-FE51-42B2-A94F-80E54749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49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DD3290-53FC-4A18-9C85-AF22AF12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EA9D245-4BE6-446F-B109-A5E1973A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E48E79-42B7-4C86-A579-5B1C28B6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E3A9B2-7E61-4B9A-B198-AB1B3068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7BD636-61F5-4541-8AD9-2033AD7A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69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C7D655-36E0-4067-984D-318FEFE14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F01BB8F-8D8B-4499-80CD-F58ED4867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A36F50-0CBF-456C-81D3-E3D92375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ED9159-3D74-4C92-9FF9-72ADF300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1DA304-15AE-4726-B536-019B992D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14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2239FE-BA1E-4B3A-A615-3F6403D0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6873D3-22BC-4224-AC79-9AC738C4A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D91B13-835C-4517-89D3-6C1B77C2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8FE5A6-032D-4B0B-AF00-B18EC311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64747C-DEF4-4248-AC01-D6838967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73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11B211-6E94-4AE0-81CD-3B690570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1B4B84-930F-49A0-89B1-2B92BF55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AFDF25-959C-4A88-8A63-95676E37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A6AE67-5E2E-4C41-B1B8-6910CCE8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3B21F8-FA1D-42E1-8CF6-F7916E52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53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D53069-2162-4E37-9EE3-E7643800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6243F6-7DDB-4971-9AB1-0B84DDE3F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22BDB8-87F7-497E-B213-BB1F707AE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07359C-776C-42DF-AC96-C2340B39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197776-2EBA-4D72-A421-1962D1B6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FA47E0-4ED2-4892-90AC-59FF03CD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20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0B6BF8-8186-4E0B-82DE-CD99BE36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48DE27-4B58-4492-B09D-153C3BA72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5D12A9-652C-43BD-AAB6-DCB6A791C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F41AFCE-997D-4801-BA99-7A6D1DA9F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A91747F-D3D7-4A33-BBB5-582F0A579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6CDBD83-B729-4955-80C4-A3365A1C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F3642FA-2F26-4638-B10F-015C1B6B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8F1EBF2-8500-4460-A5BD-012A9803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47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A010DD-732C-43B0-8512-D0A1122E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6C0FB16-5AB8-40BA-A290-EE2D639B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C1FAA7C-1C9D-4FC4-A454-38689EF9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49956DA-77A5-45EF-861F-786656A1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01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1C3ED37-462F-4CFE-ADE4-84CD65AF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D3ABA65-B2DC-4233-9662-C7C30EE6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223818-4237-4F91-8303-B687425E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98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5B3EDE-CE6C-4306-ABDA-DCF1141B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0C4893-1D27-4642-A1C1-89808919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A860184-16E7-470D-A2A0-2CDDFB3A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582D36-6783-45AD-816D-896741A1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B16AD67-0294-4703-8FE8-614DC551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FC54C3-10BF-4D3C-9A83-F0807477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361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1E5AC4-2CB1-4C7D-9F3C-CD1D0403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B0C7CC4-3839-499B-B2FE-36BEA7AD5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1C7DFBD-4351-43E2-ABB9-A3E41B928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DD749A-CF2A-42F6-8823-5F7B9A07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9511-0481-4E53-B7DB-1B12EF45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79D91C-31BF-4744-A75C-DFBC42E4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7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7A66AF-DE09-4A1D-9D31-FD702FB2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04BF0B-95B6-4245-8CAF-A64C66AD3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6D62C1-0657-4434-AC57-3A4A07CA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3C0C-DD55-4465-A66A-ACA4C8B5D8DD}" type="datetimeFigureOut">
              <a:rPr lang="ko-KR" altLang="en-US" smtClean="0"/>
              <a:t>2018-07-15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7B81EC-F81A-4E01-BE93-43A07D017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00C1B2-A198-4132-A9B6-1C99950C8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41A2-77B6-454B-868D-7078F9447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86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rio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rio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seerioe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rio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Seer</a:t>
            </a:r>
            <a:r>
              <a:rPr lang="en-US" altLang="ko-KR" b="1" dirty="0">
                <a:solidFill>
                  <a:srgbClr val="FF0000"/>
                </a:solidFill>
              </a:rPr>
              <a:t>IoE</a:t>
            </a:r>
            <a:r>
              <a:rPr lang="en-US" altLang="ko-KR" b="1" dirty="0"/>
              <a:t> </a:t>
            </a:r>
            <a:r>
              <a:rPr lang="ko-KR" altLang="en-US" b="1" dirty="0"/>
              <a:t>매뉴얼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8258B5-078C-473E-8B9F-FEF24F7AA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45798" r="27163" b="31791"/>
          <a:stretch/>
        </p:blipFill>
        <p:spPr>
          <a:xfrm>
            <a:off x="4779255" y="4316658"/>
            <a:ext cx="2633490" cy="8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3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DE51-537E-481C-A951-1B7EC3B5381B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38538" y="343104"/>
            <a:ext cx="4248472" cy="31939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87388" y="133467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SeerIoE </a:t>
            </a:r>
            <a:r>
              <a:rPr lang="ko-KR" altLang="en-US" b="1" dirty="0"/>
              <a:t>용어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537" y="872131"/>
            <a:ext cx="116414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/>
                <a:ea typeface="맑은 고딕"/>
              </a:rPr>
              <a:t>■ </a:t>
            </a:r>
            <a:r>
              <a:rPr lang="en-US" altLang="ko-KR" b="1" dirty="0">
                <a:latin typeface="맑은 고딕"/>
                <a:ea typeface="맑은 고딕"/>
              </a:rPr>
              <a:t>SeerID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</a:t>
            </a:r>
            <a:r>
              <a:rPr lang="ko-KR" altLang="en-US" dirty="0">
                <a:latin typeface="맑은 고딕"/>
                <a:ea typeface="맑은 고딕"/>
              </a:rPr>
              <a:t> </a:t>
            </a:r>
            <a:r>
              <a:rPr lang="en-US" altLang="ko-KR" dirty="0">
                <a:latin typeface="맑은 고딕"/>
                <a:ea typeface="맑은 고딕"/>
              </a:rPr>
              <a:t>SeerID</a:t>
            </a:r>
            <a:r>
              <a:rPr lang="ko-KR" altLang="en-US" dirty="0">
                <a:latin typeface="맑은 고딕"/>
                <a:ea typeface="맑은 고딕"/>
              </a:rPr>
              <a:t>는 사물과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그의 가상 정보 및 사람의 의도의 연결망을 결합하는 </a:t>
            </a:r>
            <a:r>
              <a:rPr lang="en-US" altLang="ko-KR" dirty="0">
                <a:latin typeface="맑은 고딕"/>
                <a:ea typeface="맑은 고딕"/>
              </a:rPr>
              <a:t>SeerIoE </a:t>
            </a:r>
            <a:r>
              <a:rPr lang="ko-KR" altLang="en-US" dirty="0">
                <a:latin typeface="맑은 고딕"/>
                <a:ea typeface="맑은 고딕"/>
              </a:rPr>
              <a:t>솔루션의 </a:t>
            </a:r>
            <a:endParaRPr lang="en-US" altLang="ko-KR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   </a:t>
            </a:r>
            <a:r>
              <a:rPr lang="ko-KR" altLang="en-US" dirty="0">
                <a:latin typeface="맑은 고딕"/>
                <a:ea typeface="맑은 고딕"/>
              </a:rPr>
              <a:t>사물인터넷 식별자 기술이다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  <a:r>
              <a:rPr lang="ko-KR" altLang="en-US" dirty="0">
                <a:latin typeface="맑은 고딕"/>
                <a:ea typeface="맑은 고딕"/>
              </a:rPr>
              <a:t> </a:t>
            </a:r>
            <a:endParaRPr lang="en-US" altLang="ko-KR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O SeerIoE </a:t>
            </a:r>
            <a:r>
              <a:rPr lang="ko-KR" altLang="en-US" dirty="0">
                <a:latin typeface="맑은 고딕"/>
                <a:ea typeface="맑은 고딕"/>
              </a:rPr>
              <a:t>솔루션에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기반하여 </a:t>
            </a:r>
            <a:r>
              <a:rPr lang="en-US" altLang="ko-KR" dirty="0">
                <a:latin typeface="맑은 고딕"/>
                <a:ea typeface="맑은 고딕"/>
              </a:rPr>
              <a:t>IoT </a:t>
            </a:r>
            <a:r>
              <a:rPr lang="ko-KR" altLang="en-US" dirty="0">
                <a:latin typeface="맑은 고딕"/>
                <a:ea typeface="맑은 고딕"/>
              </a:rPr>
              <a:t>서비스 제공을 위해 </a:t>
            </a:r>
            <a:r>
              <a:rPr lang="en-US" altLang="ko-KR" dirty="0">
                <a:latin typeface="맑은 고딕"/>
                <a:ea typeface="맑은 고딕"/>
              </a:rPr>
              <a:t>IOT</a:t>
            </a:r>
            <a:r>
              <a:rPr lang="ko-KR" altLang="en-US" dirty="0">
                <a:latin typeface="맑은 고딕"/>
                <a:ea typeface="맑은 고딕"/>
              </a:rPr>
              <a:t> 서비스 제공자는 </a:t>
            </a:r>
            <a:r>
              <a:rPr lang="en-US" altLang="ko-KR" dirty="0">
                <a:latin typeface="맑은 고딕"/>
                <a:ea typeface="맑은 고딕"/>
              </a:rPr>
              <a:t>SeerID  </a:t>
            </a:r>
            <a:r>
              <a:rPr lang="ko-KR" altLang="en-US" dirty="0">
                <a:latin typeface="맑은 고딕"/>
                <a:ea typeface="맑은 고딕"/>
              </a:rPr>
              <a:t>할당 규칙에 의거 </a:t>
            </a:r>
            <a:endParaRPr lang="en-US" altLang="ko-KR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   </a:t>
            </a:r>
            <a:r>
              <a:rPr lang="ko-KR" altLang="en-US" dirty="0">
                <a:latin typeface="맑은 고딕"/>
                <a:ea typeface="맑은 고딕"/>
              </a:rPr>
              <a:t>그 자신의 사물에 </a:t>
            </a:r>
            <a:r>
              <a:rPr lang="en-US" altLang="ko-KR" dirty="0">
                <a:latin typeface="맑은 고딕"/>
                <a:ea typeface="맑은 고딕"/>
              </a:rPr>
              <a:t>SeerID</a:t>
            </a:r>
            <a:r>
              <a:rPr lang="ko-KR" altLang="en-US" dirty="0">
                <a:latin typeface="맑은 고딕"/>
                <a:ea typeface="맑은 고딕"/>
              </a:rPr>
              <a:t>를 할당해야 한다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SeerID </a:t>
            </a:r>
            <a:r>
              <a:rPr lang="ko-KR" altLang="en-US" dirty="0">
                <a:latin typeface="맑은 고딕"/>
                <a:ea typeface="맑은 고딕"/>
              </a:rPr>
              <a:t>구조와 규칙에 대해서는 </a:t>
            </a:r>
            <a:r>
              <a:rPr lang="en-US" altLang="ko-KR" dirty="0">
                <a:latin typeface="맑은 고딕"/>
                <a:ea typeface="맑은 고딕"/>
              </a:rPr>
              <a:t>SeerID </a:t>
            </a:r>
            <a:r>
              <a:rPr lang="ko-KR" altLang="en-US" dirty="0">
                <a:latin typeface="맑은 고딕"/>
                <a:ea typeface="맑은 고딕"/>
              </a:rPr>
              <a:t>문법을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참조하라</a:t>
            </a:r>
            <a:r>
              <a:rPr lang="en-US" altLang="ko-KR" dirty="0">
                <a:latin typeface="맑은 고딕"/>
                <a:ea typeface="맑은 고딕"/>
              </a:rPr>
              <a:t>.  </a:t>
            </a:r>
          </a:p>
          <a:p>
            <a:r>
              <a:rPr lang="ko-KR" altLang="ko-KR" b="1" dirty="0">
                <a:latin typeface="맑은 고딕"/>
                <a:ea typeface="맑은 고딕"/>
              </a:rPr>
              <a:t>■</a:t>
            </a:r>
            <a:r>
              <a:rPr lang="en-US" altLang="ko-KR" b="1" dirty="0">
                <a:latin typeface="맑은 고딕"/>
                <a:ea typeface="맑은 고딕"/>
              </a:rPr>
              <a:t> AIoE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AIoE</a:t>
            </a:r>
            <a:r>
              <a:rPr lang="ko-KR" altLang="en-US" dirty="0">
                <a:latin typeface="맑은 고딕"/>
                <a:ea typeface="맑은 고딕"/>
              </a:rPr>
              <a:t>는</a:t>
            </a:r>
            <a:r>
              <a:rPr lang="en-US" altLang="ko-KR" dirty="0">
                <a:latin typeface="맑은 고딕"/>
                <a:ea typeface="맑은 고딕"/>
              </a:rPr>
              <a:t> “Artificial Intelligent Internet of Everything(</a:t>
            </a:r>
            <a:r>
              <a:rPr lang="ko-KR" altLang="en-US" dirty="0">
                <a:latin typeface="맑은 고딕"/>
                <a:ea typeface="맑은 고딕"/>
              </a:rPr>
              <a:t>만물 지능적인 사물인터넷</a:t>
            </a:r>
            <a:r>
              <a:rPr lang="en-US" altLang="ko-KR" dirty="0">
                <a:latin typeface="맑은 고딕"/>
                <a:ea typeface="맑은 고딕"/>
              </a:rPr>
              <a:t>)”</a:t>
            </a:r>
            <a:r>
              <a:rPr lang="ko-KR" altLang="en-US" dirty="0">
                <a:latin typeface="맑은 고딕"/>
                <a:ea typeface="맑은 고딕"/>
              </a:rPr>
              <a:t>의 약칭이다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AIoE</a:t>
            </a:r>
            <a:r>
              <a:rPr lang="ko-KR" altLang="en-US" dirty="0">
                <a:latin typeface="맑은 고딕"/>
                <a:ea typeface="맑은 고딕"/>
              </a:rPr>
              <a:t>는 </a:t>
            </a:r>
            <a:r>
              <a:rPr lang="en-US" altLang="ko-KR" dirty="0">
                <a:latin typeface="맑은 고딕"/>
                <a:ea typeface="맑은 고딕"/>
              </a:rPr>
              <a:t>SeerIoE </a:t>
            </a:r>
            <a:r>
              <a:rPr lang="ko-KR" altLang="en-US" dirty="0">
                <a:latin typeface="맑은 고딕"/>
                <a:ea typeface="맑은 고딕"/>
              </a:rPr>
              <a:t>서비스가 </a:t>
            </a:r>
            <a:r>
              <a:rPr lang="en-US" altLang="ko-KR" dirty="0">
                <a:latin typeface="맑은 고딕"/>
                <a:ea typeface="맑은 고딕"/>
              </a:rPr>
              <a:t>SeerIoE</a:t>
            </a:r>
            <a:r>
              <a:rPr lang="ko-KR" altLang="en-US" dirty="0">
                <a:latin typeface="맑은 고딕"/>
                <a:ea typeface="맑은 고딕"/>
              </a:rPr>
              <a:t>의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인공 지능 솔루션에 의해 작동될 때 </a:t>
            </a:r>
            <a:r>
              <a:rPr lang="en-US" altLang="ko-KR" dirty="0">
                <a:latin typeface="맑은 고딕"/>
                <a:ea typeface="맑은 고딕"/>
              </a:rPr>
              <a:t>“</a:t>
            </a:r>
            <a:r>
              <a:rPr lang="ko-KR" altLang="en-US" dirty="0">
                <a:latin typeface="맑은 고딕"/>
                <a:ea typeface="맑은 고딕"/>
              </a:rPr>
              <a:t>지능적인 만물인터넷</a:t>
            </a:r>
            <a:r>
              <a:rPr lang="en-US" altLang="ko-KR" dirty="0">
                <a:latin typeface="맑은 고딕"/>
                <a:ea typeface="맑은 고딕"/>
              </a:rPr>
              <a:t>”</a:t>
            </a:r>
            <a:r>
              <a:rPr lang="ko-KR" altLang="en-US" dirty="0">
                <a:latin typeface="맑은 고딕"/>
                <a:ea typeface="맑은 고딕"/>
              </a:rPr>
              <a:t>라는 의미로</a:t>
            </a:r>
            <a:endParaRPr lang="en-US" altLang="ko-KR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  </a:t>
            </a:r>
            <a:r>
              <a:rPr lang="ko-KR" altLang="en-US" dirty="0">
                <a:latin typeface="맑은 고딕"/>
                <a:ea typeface="맑은 고딕"/>
              </a:rPr>
              <a:t> 사용된다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AIoE</a:t>
            </a:r>
            <a:r>
              <a:rPr lang="ko-KR" altLang="en-US" dirty="0">
                <a:latin typeface="맑은 고딕"/>
                <a:ea typeface="맑은 고딕"/>
              </a:rPr>
              <a:t>에 의해 작동되는 </a:t>
            </a:r>
            <a:r>
              <a:rPr lang="en-US" altLang="ko-KR" dirty="0">
                <a:latin typeface="맑은 고딕"/>
                <a:ea typeface="맑은 고딕"/>
              </a:rPr>
              <a:t>SeerID</a:t>
            </a:r>
            <a:r>
              <a:rPr lang="ko-KR" altLang="en-US" dirty="0">
                <a:latin typeface="맑은 고딕"/>
                <a:ea typeface="맑은 고딕"/>
              </a:rPr>
              <a:t>는 단순히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사물의 주소나 이름 뿐만 아니라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  <a:r>
              <a:rPr lang="ko-KR" altLang="en-US" dirty="0">
                <a:latin typeface="맑은 고딕"/>
                <a:ea typeface="맑은 고딕"/>
              </a:rPr>
              <a:t>빅데이터 분석과 인공 지능 연산의</a:t>
            </a:r>
            <a:endParaRPr lang="en-US" altLang="ko-KR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  </a:t>
            </a:r>
            <a:r>
              <a:rPr lang="ko-KR" altLang="en-US" dirty="0">
                <a:latin typeface="맑은 고딕"/>
                <a:ea typeface="맑은 고딕"/>
              </a:rPr>
              <a:t> 명령어기도 하다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  <a:r>
              <a:rPr lang="ko-KR" altLang="en-US" dirty="0">
                <a:latin typeface="맑은 고딕"/>
                <a:ea typeface="맑은 고딕"/>
              </a:rPr>
              <a:t> </a:t>
            </a:r>
            <a:endParaRPr lang="en-US" altLang="ko-KR" dirty="0">
              <a:latin typeface="맑은 고딕"/>
              <a:ea typeface="맑은 고딕"/>
            </a:endParaRPr>
          </a:p>
          <a:p>
            <a:r>
              <a:rPr lang="ko-KR" altLang="ko-KR" b="1" dirty="0">
                <a:ea typeface="맑은 고딕"/>
              </a:rPr>
              <a:t>■</a:t>
            </a:r>
            <a:r>
              <a:rPr lang="en-US" altLang="ko-KR" b="1" dirty="0">
                <a:ea typeface="맑은 고딕"/>
              </a:rPr>
              <a:t> SeerIoE</a:t>
            </a:r>
          </a:p>
          <a:p>
            <a:r>
              <a:rPr lang="en-US" altLang="ko-KR" dirty="0">
                <a:ea typeface="맑은 고딕"/>
              </a:rPr>
              <a:t>SeerIoE</a:t>
            </a:r>
            <a:r>
              <a:rPr lang="ko-KR" altLang="en-US" dirty="0">
                <a:ea typeface="맑은 고딕"/>
              </a:rPr>
              <a:t>는</a:t>
            </a:r>
            <a:r>
              <a:rPr lang="en-US" altLang="ko-KR" dirty="0">
                <a:ea typeface="맑은 고딕"/>
              </a:rPr>
              <a:t> SeerID</a:t>
            </a:r>
            <a:r>
              <a:rPr lang="ko-KR" altLang="en-US" dirty="0">
                <a:ea typeface="맑은 고딕"/>
              </a:rPr>
              <a:t>와 그에 부대되는 </a:t>
            </a:r>
            <a:r>
              <a:rPr lang="en-US" altLang="ko-KR" dirty="0">
                <a:ea typeface="맑은 고딕"/>
              </a:rPr>
              <a:t>IoT/</a:t>
            </a:r>
            <a:r>
              <a:rPr lang="ko-KR" altLang="en-US" dirty="0">
                <a:ea typeface="맑은 고딕"/>
              </a:rPr>
              <a:t>인공지능에 의해 작동되는 </a:t>
            </a:r>
            <a:r>
              <a:rPr lang="en-US" altLang="ko-KR" dirty="0">
                <a:ea typeface="맑은 고딕"/>
              </a:rPr>
              <a:t>IoT/IoE </a:t>
            </a:r>
            <a:r>
              <a:rPr lang="ko-KR" altLang="en-US" dirty="0">
                <a:ea typeface="맑은 고딕"/>
              </a:rPr>
              <a:t>구현에 관한 우리의 브랜드 이름이다</a:t>
            </a:r>
            <a:r>
              <a:rPr lang="en-US" altLang="ko-KR" dirty="0">
                <a:ea typeface="맑은 고딕"/>
              </a:rPr>
              <a:t>.   </a:t>
            </a:r>
          </a:p>
          <a:p>
            <a:r>
              <a:rPr lang="ko-KR" altLang="ko-KR" b="1" dirty="0">
                <a:ea typeface="맑은 고딕"/>
              </a:rPr>
              <a:t>■</a:t>
            </a:r>
            <a:r>
              <a:rPr lang="en-US" altLang="ko-KR" b="1" dirty="0">
                <a:ea typeface="맑은 고딕"/>
              </a:rPr>
              <a:t> Seer ID</a:t>
            </a:r>
          </a:p>
          <a:p>
            <a:r>
              <a:rPr lang="en-US" altLang="ko-KR" dirty="0">
                <a:ea typeface="맑은 고딕"/>
              </a:rPr>
              <a:t>O Seer</a:t>
            </a:r>
            <a:r>
              <a:rPr lang="ko-KR" altLang="en-US" dirty="0">
                <a:ea typeface="맑은 고딕"/>
              </a:rPr>
              <a:t>는</a:t>
            </a:r>
            <a:r>
              <a:rPr lang="en-US" altLang="ko-KR" dirty="0">
                <a:ea typeface="맑은 고딕"/>
              </a:rPr>
              <a:t> </a:t>
            </a:r>
            <a:r>
              <a:rPr lang="ko-KR" altLang="en-US" dirty="0">
                <a:ea typeface="맑은 고딕"/>
              </a:rPr>
              <a:t>사물과 가상 정보의 소유자</a:t>
            </a:r>
            <a:r>
              <a:rPr lang="en-US" altLang="ko-KR" dirty="0">
                <a:ea typeface="맑은 고딕"/>
              </a:rPr>
              <a:t>/</a:t>
            </a:r>
            <a:r>
              <a:rPr lang="ko-KR" altLang="en-US" dirty="0">
                <a:ea typeface="맑은 고딕"/>
              </a:rPr>
              <a:t>관리자이다</a:t>
            </a:r>
            <a:r>
              <a:rPr lang="en-US" altLang="ko-KR" dirty="0">
                <a:ea typeface="맑은 고딕"/>
              </a:rPr>
              <a:t>.  </a:t>
            </a:r>
          </a:p>
          <a:p>
            <a:r>
              <a:rPr lang="en-US" altLang="ko-KR" dirty="0">
                <a:ea typeface="맑은 고딕"/>
              </a:rPr>
              <a:t>O Seer</a:t>
            </a:r>
            <a:r>
              <a:rPr lang="ko-KR" altLang="en-US" dirty="0">
                <a:ea typeface="맑은 고딕"/>
              </a:rPr>
              <a:t>의 </a:t>
            </a:r>
            <a:r>
              <a:rPr lang="en-US" altLang="ko-KR" dirty="0">
                <a:ea typeface="맑은 고딕"/>
              </a:rPr>
              <a:t>ID</a:t>
            </a:r>
            <a:r>
              <a:rPr lang="ko-KR" altLang="en-US" dirty="0">
                <a:ea typeface="맑은 고딕"/>
              </a:rPr>
              <a:t>로서 용어</a:t>
            </a:r>
            <a:r>
              <a:rPr lang="en-US" altLang="ko-KR" dirty="0">
                <a:ea typeface="맑은 고딕"/>
              </a:rPr>
              <a:t> “Seer ID”</a:t>
            </a:r>
            <a:r>
              <a:rPr lang="ko-KR" altLang="en-US" dirty="0">
                <a:ea typeface="맑은 고딕"/>
              </a:rPr>
              <a:t>는 </a:t>
            </a:r>
            <a:r>
              <a:rPr lang="en-US" altLang="ko-KR" dirty="0">
                <a:ea typeface="맑은 고딕"/>
              </a:rPr>
              <a:t>SeerIoE</a:t>
            </a:r>
            <a:r>
              <a:rPr lang="ko-KR" altLang="en-US" dirty="0">
                <a:ea typeface="맑은 고딕"/>
              </a:rPr>
              <a:t>의 </a:t>
            </a:r>
            <a:r>
              <a:rPr lang="en-US" altLang="ko-KR" dirty="0">
                <a:ea typeface="맑은 고딕"/>
              </a:rPr>
              <a:t>ID </a:t>
            </a:r>
            <a:r>
              <a:rPr lang="ko-KR" altLang="en-US" dirty="0">
                <a:ea typeface="맑은 고딕"/>
              </a:rPr>
              <a:t>시스템으로서 용어 </a:t>
            </a:r>
            <a:r>
              <a:rPr lang="en-US" altLang="ko-KR" dirty="0">
                <a:ea typeface="맑은 고딕"/>
              </a:rPr>
              <a:t>“SeerID”</a:t>
            </a:r>
            <a:r>
              <a:rPr lang="ko-KR" altLang="en-US" dirty="0">
                <a:ea typeface="맑은 고딕"/>
              </a:rPr>
              <a:t>와 구별된다</a:t>
            </a:r>
            <a:r>
              <a:rPr lang="en-US" altLang="ko-KR" dirty="0">
                <a:ea typeface="맑은 고딕"/>
              </a:rPr>
              <a:t>. </a:t>
            </a:r>
          </a:p>
          <a:p>
            <a:r>
              <a:rPr lang="ko-KR" altLang="ko-KR" b="1" dirty="0">
                <a:ea typeface="맑은 고딕"/>
              </a:rPr>
              <a:t>■</a:t>
            </a:r>
            <a:r>
              <a:rPr lang="en-US" altLang="ko-KR" b="1" dirty="0">
                <a:ea typeface="맑은 고딕"/>
              </a:rPr>
              <a:t> Data ID </a:t>
            </a:r>
          </a:p>
          <a:p>
            <a:r>
              <a:rPr lang="en-US" altLang="ko-KR" dirty="0">
                <a:ea typeface="맑은 고딕"/>
              </a:rPr>
              <a:t>O Data ID is a part of SeerID, which is a mapping name between thing and it’s the virtual information.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EB51C28-36F7-4427-BE89-7FD4EFC1D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5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313" y="830849"/>
            <a:ext cx="116089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/>
              <a:t>■ SeerID ?</a:t>
            </a:r>
          </a:p>
          <a:p>
            <a:r>
              <a:rPr lang="en-US" altLang="ko-KR" dirty="0"/>
              <a:t>O SeerID</a:t>
            </a:r>
            <a:r>
              <a:rPr lang="ko-KR" altLang="en-US" dirty="0"/>
              <a:t>는</a:t>
            </a:r>
            <a:r>
              <a:rPr lang="en-US" altLang="ko-KR" dirty="0"/>
              <a:t> SeerIoE </a:t>
            </a:r>
            <a:r>
              <a:rPr lang="ko-KR" altLang="en-US" dirty="0"/>
              <a:t>솔루션의 </a:t>
            </a:r>
            <a:r>
              <a:rPr lang="en-US" altLang="ko-KR" dirty="0"/>
              <a:t>IoT </a:t>
            </a:r>
            <a:r>
              <a:rPr lang="ko-KR" altLang="en-US" dirty="0"/>
              <a:t>식별자이다</a:t>
            </a:r>
            <a:r>
              <a:rPr lang="en-US" altLang="ko-KR" dirty="0"/>
              <a:t>.</a:t>
            </a:r>
          </a:p>
          <a:p>
            <a:r>
              <a:rPr lang="en-US" altLang="ko-KR" dirty="0">
                <a:latin typeface="+mn-ea"/>
              </a:rPr>
              <a:t>O SeerID</a:t>
            </a:r>
            <a:r>
              <a:rPr lang="ko-KR" altLang="en-US" dirty="0">
                <a:latin typeface="+mn-ea"/>
              </a:rPr>
              <a:t>는 유일한 사물 혹은 이들 사물들의 유일한 클래스를 식별하는 이름이다</a:t>
            </a:r>
            <a:r>
              <a:rPr lang="en-US" altLang="ko-KR" dirty="0">
                <a:latin typeface="+mn-ea"/>
              </a:rPr>
              <a:t>.  </a:t>
            </a:r>
          </a:p>
          <a:p>
            <a:r>
              <a:rPr lang="en-US" altLang="ko-KR" dirty="0">
                <a:latin typeface="+mn-ea"/>
              </a:rPr>
              <a:t>O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SeerID</a:t>
            </a:r>
            <a:r>
              <a:rPr lang="ko-KR" altLang="en-US" dirty="0">
                <a:latin typeface="+mn-ea"/>
              </a:rPr>
              <a:t>에서 용어 </a:t>
            </a:r>
            <a:r>
              <a:rPr lang="en-US" altLang="ko-KR" dirty="0">
                <a:latin typeface="+mn-ea"/>
              </a:rPr>
              <a:t>“</a:t>
            </a:r>
            <a:r>
              <a:rPr lang="ko-KR" altLang="en-US" dirty="0" err="1">
                <a:latin typeface="+mn-ea"/>
              </a:rPr>
              <a:t>사물＂은</a:t>
            </a:r>
            <a:r>
              <a:rPr lang="ko-KR" altLang="en-US" dirty="0">
                <a:latin typeface="+mn-ea"/>
              </a:rPr>
              <a:t> 생각이나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물리적으로 계산 가능한 객체이거나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물리적으로 계산 불가능한 실체일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 </a:t>
            </a:r>
            <a:r>
              <a:rPr lang="ko-KR" altLang="en-US" dirty="0">
                <a:latin typeface="+mn-ea"/>
              </a:rPr>
              <a:t> 수 있다</a:t>
            </a:r>
            <a:r>
              <a:rPr lang="en-US" altLang="ko-KR" dirty="0">
                <a:latin typeface="+mn-ea"/>
              </a:rPr>
              <a:t>.  </a:t>
            </a:r>
          </a:p>
          <a:p>
            <a:r>
              <a:rPr lang="en-US" altLang="ko-KR" dirty="0">
                <a:latin typeface="+mn-ea"/>
              </a:rPr>
              <a:t>O SeerID</a:t>
            </a:r>
            <a:r>
              <a:rPr lang="ko-KR" altLang="en-US" dirty="0">
                <a:latin typeface="+mn-ea"/>
              </a:rPr>
              <a:t>는 단어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수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글자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기호 혹은 이들의 임의적 결합으로 표기될 수 있다</a:t>
            </a:r>
            <a:r>
              <a:rPr lang="en-US" altLang="ko-KR" dirty="0">
                <a:latin typeface="+mn-ea"/>
              </a:rPr>
              <a:t>. 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73D947C-D046-49E4-A7EB-DD9EF6E44A65}"/>
              </a:ext>
            </a:extLst>
          </p:cNvPr>
          <p:cNvSpPr/>
          <p:nvPr/>
        </p:nvSpPr>
        <p:spPr>
          <a:xfrm>
            <a:off x="367917" y="378464"/>
            <a:ext cx="3186354" cy="239543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871AE1-A371-4781-8022-A933A2EAA592}"/>
              </a:ext>
            </a:extLst>
          </p:cNvPr>
          <p:cNvSpPr txBox="1"/>
          <p:nvPr/>
        </p:nvSpPr>
        <p:spPr>
          <a:xfrm>
            <a:off x="786366" y="164233"/>
            <a:ext cx="2700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SeerID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3CBDD-10A5-4A66-9958-B2B14DE052A0}"/>
              </a:ext>
            </a:extLst>
          </p:cNvPr>
          <p:cNvSpPr txBox="1"/>
          <p:nvPr/>
        </p:nvSpPr>
        <p:spPr>
          <a:xfrm>
            <a:off x="2037182" y="4302203"/>
            <a:ext cx="4752528" cy="40011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hydrogen_sulfide02.co | </a:t>
            </a:r>
            <a:r>
              <a:rPr lang="en-US" altLang="ko-KR" sz="2000" b="1" dirty="0" err="1"/>
              <a:t>k_smartfarm</a:t>
            </a:r>
            <a:endParaRPr lang="ko-KR" alt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6C5C2-5E62-4075-8BCE-6DE14B1DBA70}"/>
              </a:ext>
            </a:extLst>
          </p:cNvPr>
          <p:cNvSpPr txBox="1"/>
          <p:nvPr/>
        </p:nvSpPr>
        <p:spPr>
          <a:xfrm>
            <a:off x="2005864" y="5131486"/>
            <a:ext cx="4752528" cy="40011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trump.singapore</a:t>
            </a:r>
            <a:r>
              <a:rPr lang="en-US" altLang="ko-KR" sz="2000" b="1" dirty="0"/>
              <a:t> | </a:t>
            </a:r>
            <a:r>
              <a:rPr lang="en-US" altLang="ko-KR" sz="2000" b="1" dirty="0" err="1"/>
              <a:t>nyt</a:t>
            </a:r>
            <a:endParaRPr lang="ko-KR" altLang="en-US" sz="2000" b="1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3930153-E1AA-4725-A148-68731B95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8" t="25071" r="22459" b="19311"/>
          <a:stretch/>
        </p:blipFill>
        <p:spPr>
          <a:xfrm>
            <a:off x="7010400" y="2999356"/>
            <a:ext cx="4055600" cy="3085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2BD07A-B49D-4EA5-AAFC-1FD79B48945A}"/>
              </a:ext>
            </a:extLst>
          </p:cNvPr>
          <p:cNvSpPr txBox="1"/>
          <p:nvPr/>
        </p:nvSpPr>
        <p:spPr>
          <a:xfrm>
            <a:off x="2005861" y="3519644"/>
            <a:ext cx="4752528" cy="40011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seerid_service</a:t>
            </a:r>
            <a:r>
              <a:rPr lang="en-US" altLang="ko-KR" sz="2000" b="1" dirty="0"/>
              <a:t> | sip</a:t>
            </a:r>
            <a:endParaRPr lang="ko-KR" altLang="en-US" sz="2000" b="1" dirty="0"/>
          </a:p>
        </p:txBody>
      </p:sp>
      <p:sp>
        <p:nvSpPr>
          <p:cNvPr id="5" name="설명선: 선 4">
            <a:extLst>
              <a:ext uri="{FF2B5EF4-FFF2-40B4-BE49-F238E27FC236}">
                <a16:creationId xmlns:a16="http://schemas.microsoft.com/office/drawing/2014/main" id="{D0C637D1-0D18-40FA-BB56-09DB881E5CF6}"/>
              </a:ext>
            </a:extLst>
          </p:cNvPr>
          <p:cNvSpPr/>
          <p:nvPr/>
        </p:nvSpPr>
        <p:spPr>
          <a:xfrm flipH="1">
            <a:off x="281120" y="2806148"/>
            <a:ext cx="1541037" cy="622852"/>
          </a:xfrm>
          <a:prstGeom prst="borderCallout1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설명선: 선 17">
            <a:extLst>
              <a:ext uri="{FF2B5EF4-FFF2-40B4-BE49-F238E27FC236}">
                <a16:creationId xmlns:a16="http://schemas.microsoft.com/office/drawing/2014/main" id="{B90BEF18-1067-4569-A6B8-6F192ED6DDEA}"/>
              </a:ext>
            </a:extLst>
          </p:cNvPr>
          <p:cNvSpPr/>
          <p:nvPr/>
        </p:nvSpPr>
        <p:spPr>
          <a:xfrm flipH="1">
            <a:off x="268628" y="3545304"/>
            <a:ext cx="1541037" cy="622852"/>
          </a:xfrm>
          <a:prstGeom prst="borderCallout1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설명선: 선 18">
            <a:extLst>
              <a:ext uri="{FF2B5EF4-FFF2-40B4-BE49-F238E27FC236}">
                <a16:creationId xmlns:a16="http://schemas.microsoft.com/office/drawing/2014/main" id="{3FC2DC41-3276-4962-BF97-E40B58DD5258}"/>
              </a:ext>
            </a:extLst>
          </p:cNvPr>
          <p:cNvSpPr/>
          <p:nvPr/>
        </p:nvSpPr>
        <p:spPr>
          <a:xfrm flipH="1">
            <a:off x="283620" y="4427582"/>
            <a:ext cx="1541037" cy="622852"/>
          </a:xfrm>
          <a:prstGeom prst="borderCallout1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D2D35-DEAF-4E3C-B5E8-AB5D695755C8}"/>
              </a:ext>
            </a:extLst>
          </p:cNvPr>
          <p:cNvSpPr txBox="1"/>
          <p:nvPr/>
        </p:nvSpPr>
        <p:spPr>
          <a:xfrm>
            <a:off x="281119" y="2921244"/>
            <a:ext cx="1541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idea</a:t>
            </a:r>
            <a:endParaRPr lang="ko-KR" alt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FD3B58-F2EE-4E1C-8C21-3346184AB93B}"/>
              </a:ext>
            </a:extLst>
          </p:cNvPr>
          <p:cNvSpPr txBox="1"/>
          <p:nvPr/>
        </p:nvSpPr>
        <p:spPr>
          <a:xfrm>
            <a:off x="283619" y="3508354"/>
            <a:ext cx="1541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sensing value</a:t>
            </a:r>
            <a:endParaRPr lang="ko-KR" alt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D56BAA-5F10-4B3C-92F0-8AD5B078BC91}"/>
              </a:ext>
            </a:extLst>
          </p:cNvPr>
          <p:cNvSpPr txBox="1"/>
          <p:nvPr/>
        </p:nvSpPr>
        <p:spPr>
          <a:xfrm>
            <a:off x="134911" y="4452739"/>
            <a:ext cx="18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article</a:t>
            </a:r>
          </a:p>
          <a:p>
            <a:pPr algn="ctr"/>
            <a:r>
              <a:rPr lang="en-US" altLang="ko-KR" sz="1600" b="1" dirty="0"/>
              <a:t>printing matter</a:t>
            </a:r>
            <a:endParaRPr lang="ko-KR" altLang="en-US" sz="1600" b="1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D398A85-16A3-467A-9D49-C14EECAF1C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6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DE51-537E-481C-A951-1B7EC3B5381B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2050" name="Picture 2" descr="ê´ë ¨ ì´ë¯¸ì§">
            <a:extLst>
              <a:ext uri="{FF2B5EF4-FFF2-40B4-BE49-F238E27FC236}">
                <a16:creationId xmlns:a16="http://schemas.microsoft.com/office/drawing/2014/main" id="{0FB342FB-59AE-44B7-B289-EC94D212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4713588"/>
            <a:ext cx="42862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438D2E-A590-47C1-8659-6692DB08041E}"/>
              </a:ext>
            </a:extLst>
          </p:cNvPr>
          <p:cNvSpPr txBox="1"/>
          <p:nvPr/>
        </p:nvSpPr>
        <p:spPr>
          <a:xfrm>
            <a:off x="3042455" y="3353765"/>
            <a:ext cx="50055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/>
              <a:t>D </a:t>
            </a:r>
            <a:r>
              <a:rPr lang="en-US" altLang="ko-KR" sz="2000" b="1" dirty="0"/>
              <a:t>IoE </a:t>
            </a:r>
            <a:r>
              <a:rPr lang="en-US" altLang="ko-KR" sz="4400" b="1" dirty="0"/>
              <a:t>Y</a:t>
            </a:r>
          </a:p>
          <a:p>
            <a:pPr algn="ctr"/>
            <a:r>
              <a:rPr lang="en-US" altLang="ko-KR" b="1" dirty="0"/>
              <a:t>Do IoE Yourself !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BA93B-1BB4-406D-8902-3A53983ECB23}"/>
              </a:ext>
            </a:extLst>
          </p:cNvPr>
          <p:cNvSpPr txBox="1"/>
          <p:nvPr/>
        </p:nvSpPr>
        <p:spPr>
          <a:xfrm>
            <a:off x="1622834" y="1438255"/>
            <a:ext cx="8359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ko-KR" altLang="en-US" dirty="0"/>
              <a:t>홍길동과 같은 일반 시민 누구나 그의 일상의 소소한 행태</a:t>
            </a:r>
            <a:r>
              <a:rPr lang="en-US" altLang="ko-KR" dirty="0"/>
              <a:t>, </a:t>
            </a:r>
            <a:r>
              <a:rPr lang="ko-KR" altLang="en-US" dirty="0"/>
              <a:t>생각</a:t>
            </a:r>
            <a:r>
              <a:rPr lang="en-US" altLang="ko-KR" dirty="0"/>
              <a:t>, </a:t>
            </a:r>
            <a:r>
              <a:rPr lang="ko-KR" altLang="en-US" dirty="0"/>
              <a:t>이벤트</a:t>
            </a:r>
            <a:r>
              <a:rPr lang="en-US" altLang="ko-KR" dirty="0"/>
              <a:t>, </a:t>
            </a:r>
            <a:r>
              <a:rPr lang="ko-KR" altLang="en-US" dirty="0" err="1"/>
              <a:t>연결망</a:t>
            </a:r>
            <a:r>
              <a:rPr lang="en-US" altLang="ko-KR" dirty="0"/>
              <a:t>, </a:t>
            </a:r>
            <a:r>
              <a:rPr lang="ko-KR" altLang="en-US" dirty="0"/>
              <a:t>사물 등에 </a:t>
            </a:r>
            <a:r>
              <a:rPr lang="en-US" altLang="ko-KR" dirty="0"/>
              <a:t>SeerID</a:t>
            </a:r>
            <a:r>
              <a:rPr lang="ko-KR" altLang="en-US" dirty="0"/>
              <a:t>를 부여하여 그만의 </a:t>
            </a:r>
            <a:r>
              <a:rPr lang="en-US" altLang="ko-KR" dirty="0"/>
              <a:t>IoE</a:t>
            </a:r>
            <a:r>
              <a:rPr lang="ko-KR" altLang="en-US" dirty="0"/>
              <a:t>를 구현할 수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여기서 그는 </a:t>
            </a:r>
            <a:r>
              <a:rPr lang="en-US" altLang="ko-KR" dirty="0"/>
              <a:t>IoT</a:t>
            </a:r>
            <a:r>
              <a:rPr lang="ko-KR" altLang="en-US" dirty="0"/>
              <a:t>에 대한 전문 지식이나</a:t>
            </a:r>
            <a:r>
              <a:rPr lang="en-US" altLang="ko-KR" dirty="0"/>
              <a:t>, </a:t>
            </a:r>
            <a:r>
              <a:rPr lang="ko-KR" altLang="en-US" dirty="0"/>
              <a:t>장비나 비용 부담없이 언제</a:t>
            </a:r>
            <a:r>
              <a:rPr lang="en-US" altLang="ko-KR" dirty="0"/>
              <a:t>, </a:t>
            </a:r>
            <a:r>
              <a:rPr lang="ko-KR" altLang="en-US" dirty="0"/>
              <a:t>어디서나 그 만의 </a:t>
            </a:r>
            <a:r>
              <a:rPr lang="en-US" altLang="ko-KR" dirty="0"/>
              <a:t>IoE</a:t>
            </a:r>
            <a:r>
              <a:rPr lang="ko-KR" altLang="en-US" dirty="0"/>
              <a:t>를 구현할 수 있다</a:t>
            </a:r>
            <a:r>
              <a:rPr lang="en-US" altLang="ko-KR" dirty="0"/>
              <a:t>.       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F0477C5-E258-4C5E-A801-AB597308A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6E697BA-ED8D-4B89-B866-EFCD11C42F30}"/>
              </a:ext>
            </a:extLst>
          </p:cNvPr>
          <p:cNvSpPr/>
          <p:nvPr/>
        </p:nvSpPr>
        <p:spPr>
          <a:xfrm>
            <a:off x="327433" y="422993"/>
            <a:ext cx="8060989" cy="348289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828CA-E3D3-4599-AA34-656940E4933C}"/>
              </a:ext>
            </a:extLst>
          </p:cNvPr>
          <p:cNvSpPr txBox="1"/>
          <p:nvPr/>
        </p:nvSpPr>
        <p:spPr>
          <a:xfrm>
            <a:off x="960064" y="203701"/>
            <a:ext cx="5544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 ANYONE</a:t>
            </a:r>
            <a:r>
              <a:rPr lang="ko-KR" altLang="en-US" b="1" dirty="0"/>
              <a:t>의</a:t>
            </a:r>
            <a:r>
              <a:rPr lang="en-US" altLang="ko-KR" b="1" dirty="0"/>
              <a:t> </a:t>
            </a:r>
            <a:r>
              <a:rPr lang="ko-KR" altLang="en-US" b="1" dirty="0"/>
              <a:t>만물인터넷 </a:t>
            </a:r>
            <a:r>
              <a:rPr lang="en-US" altLang="ko-KR" b="1" dirty="0"/>
              <a:t> 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1419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DE51-537E-481C-A951-1B7EC3B5381B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AFAD2-1403-4349-8FF3-66B9E5F48F63}"/>
              </a:ext>
            </a:extLst>
          </p:cNvPr>
          <p:cNvSpPr txBox="1"/>
          <p:nvPr/>
        </p:nvSpPr>
        <p:spPr>
          <a:xfrm>
            <a:off x="1738625" y="1223217"/>
            <a:ext cx="85689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■ IoT</a:t>
            </a:r>
            <a:r>
              <a:rPr lang="ko-KR" altLang="en-US" b="1" dirty="0"/>
              <a:t>에서 무엇이 사물인가</a:t>
            </a:r>
            <a:r>
              <a:rPr lang="en-US" altLang="ko-KR" b="1" dirty="0"/>
              <a:t>?  </a:t>
            </a:r>
          </a:p>
          <a:p>
            <a:r>
              <a:rPr lang="en-US" altLang="ko-KR" sz="1600" dirty="0"/>
              <a:t>O </a:t>
            </a:r>
            <a:r>
              <a:rPr lang="ko-KR" altLang="en-US" sz="1600" dirty="0"/>
              <a:t>기존의</a:t>
            </a:r>
            <a:r>
              <a:rPr lang="en-US" altLang="ko-KR" sz="1600" dirty="0"/>
              <a:t> IoT </a:t>
            </a:r>
            <a:r>
              <a:rPr lang="ko-KR" altLang="en-US" sz="1600" dirty="0"/>
              <a:t>솔루션들은 용어 </a:t>
            </a:r>
            <a:r>
              <a:rPr lang="en-US" altLang="ko-KR" sz="1600" dirty="0"/>
              <a:t>“</a:t>
            </a:r>
            <a:r>
              <a:rPr lang="ko-KR" altLang="en-US" sz="1600" dirty="0" err="1"/>
              <a:t>사물＂를</a:t>
            </a:r>
            <a:r>
              <a:rPr lang="ko-KR" altLang="en-US" sz="1600" dirty="0"/>
              <a:t> 오직 </a:t>
            </a:r>
            <a:r>
              <a:rPr lang="en-US" altLang="ko-KR" sz="1600" dirty="0"/>
              <a:t>“</a:t>
            </a:r>
            <a:r>
              <a:rPr lang="ko-KR" altLang="en-US" sz="1600" dirty="0"/>
              <a:t>물리적이고</a:t>
            </a:r>
            <a:r>
              <a:rPr lang="en-US" altLang="ko-KR" sz="1600" dirty="0"/>
              <a:t>, </a:t>
            </a:r>
            <a:r>
              <a:rPr lang="ko-KR" altLang="en-US" sz="1600" dirty="0"/>
              <a:t>구체적이고</a:t>
            </a:r>
            <a:r>
              <a:rPr lang="en-US" altLang="ko-KR" sz="1600" dirty="0"/>
              <a:t>, </a:t>
            </a:r>
            <a:r>
              <a:rPr lang="ko-KR" altLang="en-US" sz="1600" dirty="0"/>
              <a:t>셀 수 있는 </a:t>
            </a:r>
            <a:endParaRPr lang="en-US" altLang="ko-KR" sz="1600" dirty="0"/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사물로만 생각하는 경향이 있다</a:t>
            </a:r>
            <a:r>
              <a:rPr lang="en-US" altLang="ko-KR" sz="1600" dirty="0"/>
              <a:t>. , </a:t>
            </a:r>
          </a:p>
          <a:p>
            <a:r>
              <a:rPr lang="en-US" altLang="ko-KR" sz="1600" dirty="0"/>
              <a:t>O</a:t>
            </a:r>
            <a:r>
              <a:rPr lang="ko-KR" altLang="en-US" sz="1600" dirty="0"/>
              <a:t> 우리는 제안하고 주장한다</a:t>
            </a:r>
            <a:r>
              <a:rPr lang="en-US" altLang="ko-KR" sz="1600" dirty="0"/>
              <a:t>:  </a:t>
            </a:r>
          </a:p>
          <a:p>
            <a:r>
              <a:rPr lang="en-US" altLang="ko-KR" sz="1600" b="1" dirty="0">
                <a:solidFill>
                  <a:srgbClr val="FF0000"/>
                </a:solidFill>
              </a:rPr>
              <a:t>   </a:t>
            </a:r>
            <a:r>
              <a:rPr lang="ko-KR" altLang="en-US" sz="1600" b="1" dirty="0">
                <a:solidFill>
                  <a:srgbClr val="FF0000"/>
                </a:solidFill>
              </a:rPr>
              <a:t>어떤 물리적이고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</a:rPr>
              <a:t>구체적이고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</a:rPr>
              <a:t>셀 수 있는 사물 뿐만 아니라</a:t>
            </a:r>
            <a:r>
              <a:rPr lang="en-US" altLang="ko-KR" sz="1600" dirty="0"/>
              <a:t>, </a:t>
            </a:r>
          </a:p>
          <a:p>
            <a:r>
              <a:rPr lang="en-US" altLang="ko-KR" sz="1600" b="1" dirty="0">
                <a:solidFill>
                  <a:srgbClr val="FF0000"/>
                </a:solidFill>
              </a:rPr>
              <a:t>   </a:t>
            </a:r>
            <a:r>
              <a:rPr lang="ko-KR" altLang="en-US" sz="1600" b="1" dirty="0">
                <a:solidFill>
                  <a:srgbClr val="FF0000"/>
                </a:solidFill>
              </a:rPr>
              <a:t>비 물질적이고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</a:rPr>
              <a:t>추상적이며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</a:rPr>
              <a:t>셀 수 없는 사물 또한 </a:t>
            </a:r>
            <a:r>
              <a:rPr lang="en-US" altLang="ko-KR" sz="1600" b="1" dirty="0">
                <a:solidFill>
                  <a:srgbClr val="FF0000"/>
                </a:solidFill>
              </a:rPr>
              <a:t>IoT </a:t>
            </a:r>
            <a:r>
              <a:rPr lang="ko-KR" altLang="en-US" sz="1600" b="1" dirty="0">
                <a:solidFill>
                  <a:srgbClr val="FF0000"/>
                </a:solidFill>
              </a:rPr>
              <a:t>사물에</a:t>
            </a:r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포함되어야 한다</a:t>
            </a:r>
            <a:r>
              <a:rPr lang="en-US" altLang="ko-KR" sz="1600" dirty="0"/>
              <a:t>: </a:t>
            </a:r>
          </a:p>
          <a:p>
            <a:r>
              <a:rPr lang="en-US" altLang="ko-KR" sz="1600" dirty="0"/>
              <a:t>   </a:t>
            </a:r>
            <a:r>
              <a:rPr lang="ko-KR" altLang="en-US" sz="1600" dirty="0"/>
              <a:t>생각</a:t>
            </a:r>
            <a:r>
              <a:rPr lang="en-US" altLang="ko-KR" sz="1600" dirty="0"/>
              <a:t>, </a:t>
            </a:r>
            <a:r>
              <a:rPr lang="ko-KR" altLang="en-US" sz="1600" dirty="0"/>
              <a:t>행태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연결망</a:t>
            </a:r>
            <a:r>
              <a:rPr lang="en-US" altLang="ko-KR" sz="1600" dirty="0"/>
              <a:t>, </a:t>
            </a:r>
            <a:r>
              <a:rPr lang="ko-KR" altLang="en-US" sz="1600" dirty="0"/>
              <a:t>음성</a:t>
            </a:r>
            <a:r>
              <a:rPr lang="en-US" altLang="ko-KR" sz="1600" dirty="0"/>
              <a:t>, </a:t>
            </a:r>
            <a:r>
              <a:rPr lang="ko-KR" altLang="en-US" sz="1600" dirty="0"/>
              <a:t>이미지</a:t>
            </a:r>
            <a:r>
              <a:rPr lang="en-US" altLang="ko-KR" sz="1600" dirty="0"/>
              <a:t>, </a:t>
            </a:r>
            <a:r>
              <a:rPr lang="ko-KR" altLang="en-US" sz="1600" dirty="0"/>
              <a:t>인공 사물 등</a:t>
            </a:r>
            <a:r>
              <a:rPr lang="en-US" altLang="ko-KR" sz="1600" dirty="0"/>
              <a:t>.    </a:t>
            </a:r>
          </a:p>
          <a:p>
            <a:r>
              <a:rPr lang="en-US" altLang="ko-KR" sz="1600" dirty="0"/>
              <a:t>O</a:t>
            </a:r>
            <a:r>
              <a:rPr lang="ko-KR" altLang="en-US" sz="1600" dirty="0"/>
              <a:t> 우리는 이런 물리적 사물과 추상적 사물은 </a:t>
            </a:r>
            <a:r>
              <a:rPr lang="ko-KR" altLang="en-US" sz="1600" b="1" dirty="0">
                <a:solidFill>
                  <a:srgbClr val="FF0000"/>
                </a:solidFill>
              </a:rPr>
              <a:t>만물</a:t>
            </a:r>
            <a:r>
              <a:rPr lang="en-US" altLang="ko-KR" sz="1600" b="1" dirty="0">
                <a:solidFill>
                  <a:srgbClr val="FF0000"/>
                </a:solidFill>
              </a:rPr>
              <a:t>(Everything)</a:t>
            </a:r>
            <a:r>
              <a:rPr lang="ko-KR" altLang="en-US" sz="1600" dirty="0"/>
              <a:t>이라 정의하고</a:t>
            </a:r>
            <a:r>
              <a:rPr lang="en-US" altLang="ko-KR" sz="1600" dirty="0"/>
              <a:t>, </a:t>
            </a:r>
          </a:p>
          <a:p>
            <a:r>
              <a:rPr lang="en-US" altLang="ko-KR" sz="1600" dirty="0"/>
              <a:t>   </a:t>
            </a:r>
            <a:r>
              <a:rPr lang="ko-KR" altLang="en-US" sz="1600" dirty="0"/>
              <a:t>이런 만물에 기반한 인터넷을 </a:t>
            </a:r>
            <a:r>
              <a:rPr lang="ko-KR" altLang="en-US" sz="1600" b="1" dirty="0">
                <a:solidFill>
                  <a:srgbClr val="FF0000"/>
                </a:solidFill>
              </a:rPr>
              <a:t>만물인터넷 </a:t>
            </a:r>
            <a:r>
              <a:rPr lang="en-US" altLang="ko-KR" sz="1600" b="1" dirty="0">
                <a:solidFill>
                  <a:srgbClr val="FF0000"/>
                </a:solidFill>
              </a:rPr>
              <a:t>(Internet of Everything)</a:t>
            </a:r>
            <a:r>
              <a:rPr lang="ko-KR" altLang="en-US" sz="1600" dirty="0"/>
              <a:t>이라 정의한다</a:t>
            </a:r>
            <a:r>
              <a:rPr lang="en-US" altLang="ko-KR" sz="1600" dirty="0"/>
              <a:t>. </a:t>
            </a:r>
            <a:endParaRPr lang="en-US" altLang="ko-KR" sz="16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DD5C37-10D4-4D9D-805B-A3881D85F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32706" r="27163" b="14984"/>
          <a:stretch/>
        </p:blipFill>
        <p:spPr>
          <a:xfrm>
            <a:off x="1919537" y="3745743"/>
            <a:ext cx="3600399" cy="2689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2B6B71C-A420-431E-A3B5-57B0711A9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3" t="32706" r="21651" b="14984"/>
          <a:stretch/>
        </p:blipFill>
        <p:spPr>
          <a:xfrm>
            <a:off x="6042993" y="3773870"/>
            <a:ext cx="4346547" cy="2661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719E58-5F68-4415-A41B-0D545D2676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C849FE2-A645-481C-B142-D0CC789DC2F5}"/>
              </a:ext>
            </a:extLst>
          </p:cNvPr>
          <p:cNvSpPr/>
          <p:nvPr/>
        </p:nvSpPr>
        <p:spPr>
          <a:xfrm>
            <a:off x="327433" y="422993"/>
            <a:ext cx="8060989" cy="348289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40A33-5A81-4624-B64D-3B312BCCF391}"/>
              </a:ext>
            </a:extLst>
          </p:cNvPr>
          <p:cNvSpPr txBox="1"/>
          <p:nvPr/>
        </p:nvSpPr>
        <p:spPr>
          <a:xfrm>
            <a:off x="2063552" y="277512"/>
            <a:ext cx="30782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만물</a:t>
            </a:r>
            <a:r>
              <a:rPr lang="en-US" altLang="ko-KR" b="1" dirty="0"/>
              <a:t> </a:t>
            </a:r>
            <a:r>
              <a:rPr lang="ko-KR" altLang="en-US" b="1" dirty="0"/>
              <a:t>인터넷 </a:t>
            </a:r>
            <a:r>
              <a:rPr lang="en-US" altLang="ko-KR" b="1" dirty="0"/>
              <a:t>: Everything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72505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DE51-537E-481C-A951-1B7EC3B5381B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A2225CC-8526-46FE-ADBD-F650F7ECC57D}"/>
              </a:ext>
            </a:extLst>
          </p:cNvPr>
          <p:cNvSpPr/>
          <p:nvPr/>
        </p:nvSpPr>
        <p:spPr>
          <a:xfrm>
            <a:off x="327433" y="422993"/>
            <a:ext cx="8060989" cy="348289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828CA-E3D3-4599-AA34-656940E4933C}"/>
              </a:ext>
            </a:extLst>
          </p:cNvPr>
          <p:cNvSpPr txBox="1"/>
          <p:nvPr/>
        </p:nvSpPr>
        <p:spPr>
          <a:xfrm>
            <a:off x="475051" y="277512"/>
            <a:ext cx="7704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IoE</a:t>
            </a:r>
            <a:r>
              <a:rPr lang="ko-KR" altLang="en-US" b="1" dirty="0"/>
              <a:t>에서 사물 식별자는 만물들의 지능적인 상호 작용의 함수이다</a:t>
            </a:r>
            <a:r>
              <a:rPr lang="en-US" altLang="ko-KR" b="1" dirty="0"/>
              <a:t>.   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BA93B-1BB4-406D-8902-3A53983ECB23}"/>
              </a:ext>
            </a:extLst>
          </p:cNvPr>
          <p:cNvSpPr txBox="1"/>
          <p:nvPr/>
        </p:nvSpPr>
        <p:spPr>
          <a:xfrm>
            <a:off x="4367808" y="1412853"/>
            <a:ext cx="34563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I•D•E•N•T•I•F•I•E•R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8846A-AAB2-4DFF-A2F6-4061943390A6}"/>
              </a:ext>
            </a:extLst>
          </p:cNvPr>
          <p:cNvSpPr txBox="1"/>
          <p:nvPr/>
        </p:nvSpPr>
        <p:spPr>
          <a:xfrm>
            <a:off x="1703512" y="2794066"/>
            <a:ext cx="208823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>
                    <a:lumMod val="85000"/>
                  </a:schemeClr>
                </a:solidFill>
              </a:rPr>
              <a:t>사물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9EB5F-8F33-4D97-8C4C-C0229C933F18}"/>
              </a:ext>
            </a:extLst>
          </p:cNvPr>
          <p:cNvSpPr txBox="1"/>
          <p:nvPr/>
        </p:nvSpPr>
        <p:spPr>
          <a:xfrm>
            <a:off x="3935760" y="2780928"/>
            <a:ext cx="2088232" cy="4001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>
                    <a:lumMod val="85000"/>
                  </a:schemeClr>
                </a:solidFill>
              </a:rPr>
              <a:t>머신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8D2C35-C877-4F9B-87FC-F791F333A1FD}"/>
              </a:ext>
            </a:extLst>
          </p:cNvPr>
          <p:cNvSpPr txBox="1"/>
          <p:nvPr/>
        </p:nvSpPr>
        <p:spPr>
          <a:xfrm>
            <a:off x="6168008" y="2780928"/>
            <a:ext cx="2088232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>
                    <a:lumMod val="85000"/>
                  </a:schemeClr>
                </a:solidFill>
              </a:rPr>
              <a:t>소프트웨어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1650D-4586-4E5C-9BEC-A80FEC887729}"/>
              </a:ext>
            </a:extLst>
          </p:cNvPr>
          <p:cNvSpPr txBox="1"/>
          <p:nvPr/>
        </p:nvSpPr>
        <p:spPr>
          <a:xfrm>
            <a:off x="8400256" y="2780928"/>
            <a:ext cx="2088232" cy="40011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>
                    <a:lumMod val="85000"/>
                  </a:schemeClr>
                </a:solidFill>
              </a:rPr>
              <a:t>인간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34ECA-8FD3-4E3B-A6F2-3C89190919EC}"/>
              </a:ext>
            </a:extLst>
          </p:cNvPr>
          <p:cNvSpPr txBox="1"/>
          <p:nvPr/>
        </p:nvSpPr>
        <p:spPr>
          <a:xfrm>
            <a:off x="1703512" y="3316923"/>
            <a:ext cx="20882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정체성</a:t>
            </a:r>
            <a:endParaRPr lang="en-US" altLang="ko-KR" sz="2000" b="1" dirty="0"/>
          </a:p>
          <a:p>
            <a:pPr algn="ctr"/>
            <a:r>
              <a:rPr lang="ko-KR" altLang="en-US" sz="2000" b="1" dirty="0"/>
              <a:t>운동</a:t>
            </a:r>
            <a:endParaRPr lang="en-US" altLang="ko-KR" sz="2000" b="1" dirty="0"/>
          </a:p>
          <a:p>
            <a:pPr algn="ctr"/>
            <a:r>
              <a:rPr lang="ko-KR" altLang="en-US" sz="2000" b="1" dirty="0" err="1"/>
              <a:t>연결망</a:t>
            </a:r>
            <a:endParaRPr lang="ko-KR" alt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68C9D-CBC6-4DFD-B086-241F701F29AF}"/>
              </a:ext>
            </a:extLst>
          </p:cNvPr>
          <p:cNvSpPr txBox="1"/>
          <p:nvPr/>
        </p:nvSpPr>
        <p:spPr>
          <a:xfrm>
            <a:off x="3935760" y="3322938"/>
            <a:ext cx="20882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센싱</a:t>
            </a:r>
            <a:endParaRPr lang="en-US" altLang="ko-KR" sz="2000" b="1" dirty="0"/>
          </a:p>
          <a:p>
            <a:pPr algn="ctr"/>
            <a:r>
              <a:rPr lang="ko-KR" altLang="en-US" sz="2000" b="1" dirty="0"/>
              <a:t>제어</a:t>
            </a:r>
            <a:endParaRPr lang="en-US" altLang="ko-KR" sz="2000" b="1" dirty="0"/>
          </a:p>
          <a:p>
            <a:pPr algn="ctr"/>
            <a:r>
              <a:rPr lang="ko-KR" altLang="en-US" sz="2000" b="1" dirty="0"/>
              <a:t>인터넷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B9EB8-DF2A-49AD-B2D5-6048AD3F4BEF}"/>
              </a:ext>
            </a:extLst>
          </p:cNvPr>
          <p:cNvSpPr txBox="1"/>
          <p:nvPr/>
        </p:nvSpPr>
        <p:spPr>
          <a:xfrm>
            <a:off x="6181260" y="3311489"/>
            <a:ext cx="20882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운용</a:t>
            </a:r>
            <a:r>
              <a:rPr lang="en-US" altLang="ko-KR" sz="2000" b="1" dirty="0"/>
              <a:t> </a:t>
            </a:r>
          </a:p>
          <a:p>
            <a:pPr algn="ctr"/>
            <a:r>
              <a:rPr lang="ko-KR" altLang="en-US" sz="2000" b="1" dirty="0"/>
              <a:t>함수</a:t>
            </a:r>
            <a:r>
              <a:rPr lang="en-US" altLang="ko-KR" sz="2000" b="1" dirty="0"/>
              <a:t> </a:t>
            </a:r>
          </a:p>
          <a:p>
            <a:pPr algn="ctr"/>
            <a:r>
              <a:rPr lang="ko-KR" altLang="en-US" sz="2000" b="1" dirty="0"/>
              <a:t>지능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138A72-0E95-48E0-B265-84B5E758ED4C}"/>
              </a:ext>
            </a:extLst>
          </p:cNvPr>
          <p:cNvSpPr txBox="1"/>
          <p:nvPr/>
        </p:nvSpPr>
        <p:spPr>
          <a:xfrm>
            <a:off x="8400256" y="3311489"/>
            <a:ext cx="20882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문맥</a:t>
            </a:r>
            <a:endParaRPr lang="en-US" altLang="ko-KR" sz="2000" b="1" dirty="0"/>
          </a:p>
          <a:p>
            <a:pPr algn="ctr"/>
            <a:r>
              <a:rPr lang="ko-KR" altLang="en-US" sz="2000" b="1" dirty="0"/>
              <a:t>의도</a:t>
            </a:r>
            <a:endParaRPr lang="en-US" altLang="ko-KR" sz="2000" b="1" dirty="0"/>
          </a:p>
          <a:p>
            <a:pPr algn="ctr"/>
            <a:r>
              <a:rPr lang="ko-KR" altLang="en-US" sz="2000" b="1" dirty="0"/>
              <a:t>지능적 사유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6D7490E9-95FD-4334-978D-9D879979072A}"/>
              </a:ext>
            </a:extLst>
          </p:cNvPr>
          <p:cNvCxnSpPr>
            <a:cxnSpLocks/>
          </p:cNvCxnSpPr>
          <p:nvPr/>
        </p:nvCxnSpPr>
        <p:spPr>
          <a:xfrm>
            <a:off x="2747628" y="2348880"/>
            <a:ext cx="66967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2889D981-75F0-45F7-8E54-89139EEECB43}"/>
              </a:ext>
            </a:extLst>
          </p:cNvPr>
          <p:cNvCxnSpPr>
            <a:endCxn id="8" idx="0"/>
          </p:cNvCxnSpPr>
          <p:nvPr/>
        </p:nvCxnSpPr>
        <p:spPr>
          <a:xfrm>
            <a:off x="2747628" y="2348880"/>
            <a:ext cx="0" cy="4451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2D9B4540-6324-41F1-B827-E58F2D375C0C}"/>
              </a:ext>
            </a:extLst>
          </p:cNvPr>
          <p:cNvCxnSpPr/>
          <p:nvPr/>
        </p:nvCxnSpPr>
        <p:spPr>
          <a:xfrm>
            <a:off x="4943872" y="2348880"/>
            <a:ext cx="0" cy="4451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ED3EBB0B-9110-4885-BE3A-0A5EFB275DFF}"/>
              </a:ext>
            </a:extLst>
          </p:cNvPr>
          <p:cNvCxnSpPr/>
          <p:nvPr/>
        </p:nvCxnSpPr>
        <p:spPr>
          <a:xfrm>
            <a:off x="7248128" y="2348880"/>
            <a:ext cx="0" cy="4451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E07774AB-031C-4179-A474-BE7B822DAC7B}"/>
              </a:ext>
            </a:extLst>
          </p:cNvPr>
          <p:cNvCxnSpPr/>
          <p:nvPr/>
        </p:nvCxnSpPr>
        <p:spPr>
          <a:xfrm>
            <a:off x="9408368" y="2348880"/>
            <a:ext cx="0" cy="4451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42E9389A-509E-41A0-8E7A-2BD8867815BE}"/>
              </a:ext>
            </a:extLst>
          </p:cNvPr>
          <p:cNvCxnSpPr/>
          <p:nvPr/>
        </p:nvCxnSpPr>
        <p:spPr>
          <a:xfrm>
            <a:off x="6067298" y="1874517"/>
            <a:ext cx="0" cy="4451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affled by the internet of things? Don't worry, we'll explain the jargon">
            <a:extLst>
              <a:ext uri="{FF2B5EF4-FFF2-40B4-BE49-F238E27FC236}">
                <a16:creationId xmlns:a16="http://schemas.microsoft.com/office/drawing/2014/main" id="{21ECCF43-DC04-4D72-951D-72CB8272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78" y="4915426"/>
            <a:ext cx="2088232" cy="117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ê´ë ¨ ì´ë¯¸ì§">
            <a:extLst>
              <a:ext uri="{FF2B5EF4-FFF2-40B4-BE49-F238E27FC236}">
                <a16:creationId xmlns:a16="http://schemas.microsoft.com/office/drawing/2014/main" id="{31B21545-CFCD-4951-813A-0BFA8F12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70" y="4401937"/>
            <a:ext cx="1624213" cy="2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ê´ë ¨ ì´ë¯¸ì§">
            <a:extLst>
              <a:ext uri="{FF2B5EF4-FFF2-40B4-BE49-F238E27FC236}">
                <a16:creationId xmlns:a16="http://schemas.microsoft.com/office/drawing/2014/main" id="{B5879BEA-CDF8-40C0-8B33-AA05AE43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31" y="4686919"/>
            <a:ext cx="430988" cy="4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ê´ë ¨ ì´ë¯¸ì§">
            <a:extLst>
              <a:ext uri="{FF2B5EF4-FFF2-40B4-BE49-F238E27FC236}">
                <a16:creationId xmlns:a16="http://schemas.microsoft.com/office/drawing/2014/main" id="{79BD5065-E95E-4C7D-B155-2AC939678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40" y="5287957"/>
            <a:ext cx="430988" cy="4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ê´ë ¨ ì´ë¯¸ì§">
            <a:extLst>
              <a:ext uri="{FF2B5EF4-FFF2-40B4-BE49-F238E27FC236}">
                <a16:creationId xmlns:a16="http://schemas.microsoft.com/office/drawing/2014/main" id="{507D30BB-5944-44A4-A7F8-D438557D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5897812"/>
            <a:ext cx="430988" cy="4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sic Rounded Icon Family / Filled - 65,062 vector icons available ">
            <a:extLst>
              <a:ext uri="{FF2B5EF4-FFF2-40B4-BE49-F238E27FC236}">
                <a16:creationId xmlns:a16="http://schemas.microsoft.com/office/drawing/2014/main" id="{1F01976E-B08E-4718-8A22-B231E13FB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08" y="4585064"/>
            <a:ext cx="2140885" cy="20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30y9cdsu7xlg0.cloudfront.net/png/21068-200.png">
            <a:extLst>
              <a:ext uri="{FF2B5EF4-FFF2-40B4-BE49-F238E27FC236}">
                <a16:creationId xmlns:a16="http://schemas.microsoft.com/office/drawing/2014/main" id="{5A1786CE-D090-49E0-B5AD-DFE9A07F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0863" y="4585063"/>
            <a:ext cx="183501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48801345-9DD5-48A5-9C97-684D8093C1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3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999656" y="2852936"/>
            <a:ext cx="6624736" cy="72008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647728" y="2672916"/>
            <a:ext cx="5040560" cy="3600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ko-KR" sz="2800" b="1" dirty="0"/>
              <a:t>SeerID </a:t>
            </a:r>
            <a:r>
              <a:rPr lang="ko-KR" altLang="en-US" sz="2800" b="1" dirty="0"/>
              <a:t>문법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ADDC614-B6BB-4B1E-9622-FB400625B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45798" r="27163" b="31791"/>
          <a:stretch/>
        </p:blipFill>
        <p:spPr>
          <a:xfrm>
            <a:off x="5243081" y="4422771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78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7680" y="1121078"/>
            <a:ext cx="5516774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/>
              <a:t>■ </a:t>
            </a:r>
            <a:r>
              <a:rPr lang="ko-KR" altLang="en-US" sz="1500" b="1" dirty="0"/>
              <a:t>사물에</a:t>
            </a:r>
            <a:r>
              <a:rPr lang="en-US" altLang="ko-KR" sz="1500" b="1" dirty="0"/>
              <a:t> SeerID </a:t>
            </a:r>
            <a:r>
              <a:rPr lang="ko-KR" altLang="en-US" sz="1500" b="1" dirty="0"/>
              <a:t>표기법</a:t>
            </a:r>
            <a:r>
              <a:rPr lang="en-US" altLang="ko-KR" sz="1500" b="1" dirty="0"/>
              <a:t> </a:t>
            </a:r>
          </a:p>
          <a:p>
            <a:r>
              <a:rPr lang="en-US" altLang="ko-KR" sz="1350" b="1" dirty="0"/>
              <a:t>    </a:t>
            </a:r>
            <a:r>
              <a:rPr lang="en-US" altLang="ko-KR" sz="1350" b="1" dirty="0">
                <a:solidFill>
                  <a:srgbClr val="FF0000"/>
                </a:solidFill>
              </a:rPr>
              <a:t>①  ③  ④    ②    ①</a:t>
            </a:r>
            <a:endParaRPr lang="en-US" altLang="ko-KR" sz="600" b="1" dirty="0">
              <a:solidFill>
                <a:srgbClr val="FF0000"/>
              </a:solidFill>
            </a:endParaRPr>
          </a:p>
          <a:p>
            <a:r>
              <a:rPr lang="en-US" altLang="ko-KR" sz="1350" b="1" dirty="0"/>
              <a:t>     </a:t>
            </a:r>
            <a:r>
              <a:rPr lang="en-US" altLang="ko-KR" b="1" dirty="0"/>
              <a:t># ID | Seer #</a:t>
            </a:r>
          </a:p>
          <a:p>
            <a:r>
              <a:rPr lang="en-US" altLang="ko-KR" sz="1350" b="1" dirty="0"/>
              <a:t>     </a:t>
            </a:r>
            <a:r>
              <a:rPr lang="en-US" altLang="ko-KR" sz="1350" b="1" dirty="0">
                <a:solidFill>
                  <a:srgbClr val="FF0000"/>
                </a:solidFill>
              </a:rPr>
              <a:t>①</a:t>
            </a:r>
            <a:r>
              <a:rPr lang="en-US" altLang="ko-KR" sz="1350" b="1" dirty="0"/>
              <a:t> #: SeerID</a:t>
            </a:r>
            <a:r>
              <a:rPr lang="ko-KR" altLang="en-US" sz="1350" b="1" dirty="0"/>
              <a:t> </a:t>
            </a:r>
            <a:r>
              <a:rPr lang="ko-KR" altLang="en-US" sz="1350" b="1" dirty="0" err="1"/>
              <a:t>구분자</a:t>
            </a:r>
            <a:endParaRPr lang="en-US" altLang="ko-KR" sz="1350" b="1" dirty="0"/>
          </a:p>
          <a:p>
            <a:r>
              <a:rPr lang="en-US" altLang="ko-KR" sz="1350" b="1" dirty="0"/>
              <a:t>     </a:t>
            </a:r>
            <a:r>
              <a:rPr lang="en-US" altLang="ko-KR" sz="1350" b="1" dirty="0">
                <a:solidFill>
                  <a:srgbClr val="FF0000"/>
                </a:solidFill>
              </a:rPr>
              <a:t>②</a:t>
            </a:r>
            <a:r>
              <a:rPr lang="en-US" altLang="ko-KR" sz="1350" b="1" dirty="0"/>
              <a:t> Seer: </a:t>
            </a:r>
            <a:r>
              <a:rPr lang="ko-KR" altLang="en-US" sz="1350" b="1" dirty="0"/>
              <a:t>사물과 가상 정보 소유자</a:t>
            </a:r>
            <a:r>
              <a:rPr lang="en-US" altLang="ko-KR" sz="1350" b="1" dirty="0"/>
              <a:t>/</a:t>
            </a:r>
            <a:r>
              <a:rPr lang="ko-KR" altLang="en-US" sz="1350" b="1" dirty="0"/>
              <a:t>관리자</a:t>
            </a:r>
            <a:endParaRPr lang="en-US" altLang="ko-KR" sz="1350" b="1" dirty="0"/>
          </a:p>
          <a:p>
            <a:r>
              <a:rPr lang="en-US" altLang="ko-KR" sz="1350" b="1" dirty="0"/>
              <a:t>     </a:t>
            </a:r>
            <a:r>
              <a:rPr lang="en-US" altLang="ko-KR" sz="1350" b="1" dirty="0">
                <a:solidFill>
                  <a:srgbClr val="FF0000"/>
                </a:solidFill>
              </a:rPr>
              <a:t>③ </a:t>
            </a:r>
            <a:r>
              <a:rPr lang="en-US" altLang="ko-KR" sz="1350" b="1" dirty="0"/>
              <a:t>ID: </a:t>
            </a:r>
            <a:r>
              <a:rPr lang="ko-KR" altLang="en-US" sz="1350" b="1" dirty="0"/>
              <a:t>사물</a:t>
            </a:r>
            <a:r>
              <a:rPr lang="en-US" altLang="ko-KR" sz="1350" b="1" dirty="0"/>
              <a:t>/</a:t>
            </a:r>
            <a:r>
              <a:rPr lang="ko-KR" altLang="en-US" sz="1350" b="1" dirty="0"/>
              <a:t>정보 </a:t>
            </a:r>
            <a:r>
              <a:rPr lang="en-US" altLang="ko-KR" sz="1350" b="1" dirty="0"/>
              <a:t>ID</a:t>
            </a:r>
          </a:p>
          <a:p>
            <a:r>
              <a:rPr lang="en-US" altLang="ko-KR" sz="1350" b="1" dirty="0"/>
              <a:t>     </a:t>
            </a:r>
            <a:r>
              <a:rPr lang="en-US" altLang="ko-KR" sz="1350" b="1" dirty="0">
                <a:solidFill>
                  <a:srgbClr val="FF0000"/>
                </a:solidFill>
              </a:rPr>
              <a:t>④ </a:t>
            </a:r>
            <a:r>
              <a:rPr lang="en-US" altLang="ko-KR" sz="1350" b="1" dirty="0"/>
              <a:t>| : ID</a:t>
            </a:r>
            <a:r>
              <a:rPr lang="ko-KR" altLang="en-US" sz="1350" b="1" dirty="0"/>
              <a:t>와 </a:t>
            </a:r>
            <a:r>
              <a:rPr lang="en-US" altLang="ko-KR" sz="1350" b="1" dirty="0"/>
              <a:t>Seer </a:t>
            </a:r>
            <a:r>
              <a:rPr lang="ko-KR" altLang="en-US" sz="1350" b="1" dirty="0" err="1"/>
              <a:t>구분자</a:t>
            </a:r>
            <a:r>
              <a:rPr lang="en-US" altLang="ko-KR" sz="1350" b="1" dirty="0"/>
              <a:t> </a:t>
            </a:r>
            <a:r>
              <a:rPr lang="ko-KR" altLang="en-US" sz="1350" b="1" dirty="0"/>
              <a:t> </a:t>
            </a:r>
            <a:endParaRPr lang="en-US" altLang="ko-KR" sz="1350" b="1" dirty="0"/>
          </a:p>
          <a:p>
            <a:endParaRPr lang="en-US" altLang="ko-KR" sz="1350" b="1" dirty="0"/>
          </a:p>
          <a:p>
            <a:r>
              <a:rPr lang="ko-KR" altLang="ko-KR" sz="1350" b="1" dirty="0"/>
              <a:t>■</a:t>
            </a:r>
            <a:r>
              <a:rPr lang="en-US" altLang="ko-KR" sz="1350" b="1" dirty="0"/>
              <a:t> </a:t>
            </a:r>
            <a:r>
              <a:rPr lang="ko-KR" altLang="en-US" sz="1350" b="1" dirty="0"/>
              <a:t>추상적 사물일 경우는 음성 표지</a:t>
            </a:r>
            <a:r>
              <a:rPr lang="en-US" altLang="ko-KR" sz="1350" b="1" dirty="0"/>
              <a:t>, </a:t>
            </a:r>
            <a:r>
              <a:rPr lang="ko-KR" altLang="en-US" sz="1350" b="1" dirty="0"/>
              <a:t>메시지 전달</a:t>
            </a:r>
            <a:r>
              <a:rPr lang="en-US" altLang="ko-KR" sz="1350" b="1" dirty="0"/>
              <a:t>,</a:t>
            </a:r>
            <a:r>
              <a:rPr lang="ko-KR" altLang="en-US" sz="1350" b="1" dirty="0"/>
              <a:t> 구두 </a:t>
            </a:r>
            <a:r>
              <a:rPr lang="ko-KR" altLang="en-US" sz="1350" b="1" dirty="0" err="1"/>
              <a:t>대화등으로</a:t>
            </a:r>
            <a:endParaRPr lang="en-US" altLang="ko-KR" sz="1350" b="1" dirty="0"/>
          </a:p>
          <a:p>
            <a:r>
              <a:rPr lang="en-US" altLang="ko-KR" sz="1350" b="1" dirty="0"/>
              <a:t>    </a:t>
            </a:r>
            <a:r>
              <a:rPr lang="ko-KR" altLang="en-US" sz="1350" b="1" dirty="0"/>
              <a:t>정보 이용자와 </a:t>
            </a:r>
            <a:r>
              <a:rPr lang="en-US" altLang="ko-KR" sz="1350" b="1" dirty="0"/>
              <a:t>SeerID</a:t>
            </a:r>
            <a:r>
              <a:rPr lang="ko-KR" altLang="en-US" sz="1350" b="1" dirty="0"/>
              <a:t>를 공유 할 수 있어야 한다</a:t>
            </a:r>
            <a:r>
              <a:rPr lang="en-US" altLang="ko-KR" sz="1350" b="1" dirty="0"/>
              <a:t>.</a:t>
            </a:r>
            <a:r>
              <a:rPr lang="ko-KR" altLang="en-US" sz="1350" b="1" dirty="0"/>
              <a:t> </a:t>
            </a:r>
            <a:endParaRPr lang="en-US" altLang="ko-KR" sz="1350" b="1" dirty="0"/>
          </a:p>
          <a:p>
            <a:r>
              <a:rPr lang="en-US" altLang="ko-KR" sz="1350" b="1" dirty="0"/>
              <a:t>   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73D947C-D046-49E4-A7EB-DD9EF6E44A65}"/>
              </a:ext>
            </a:extLst>
          </p:cNvPr>
          <p:cNvSpPr/>
          <p:nvPr/>
        </p:nvSpPr>
        <p:spPr>
          <a:xfrm>
            <a:off x="605731" y="353649"/>
            <a:ext cx="3186354" cy="239543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871AE1-A371-4781-8022-A933A2EAA592}"/>
              </a:ext>
            </a:extLst>
          </p:cNvPr>
          <p:cNvSpPr txBox="1"/>
          <p:nvPr/>
        </p:nvSpPr>
        <p:spPr>
          <a:xfrm>
            <a:off x="950287" y="168983"/>
            <a:ext cx="2700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SeerID </a:t>
            </a:r>
            <a:r>
              <a:rPr lang="ko-KR" altLang="en-US" b="1" dirty="0"/>
              <a:t>문법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3768F-3587-4452-AB46-11DCBE082E2E}"/>
              </a:ext>
            </a:extLst>
          </p:cNvPr>
          <p:cNvSpPr txBox="1"/>
          <p:nvPr/>
        </p:nvSpPr>
        <p:spPr>
          <a:xfrm>
            <a:off x="6430817" y="1187273"/>
            <a:ext cx="4752528" cy="40011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seerid_service</a:t>
            </a:r>
            <a:r>
              <a:rPr lang="en-US" altLang="ko-KR" sz="2000" b="1" dirty="0"/>
              <a:t> | sip</a:t>
            </a:r>
            <a:endParaRPr lang="ko-KR" alt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3CBDD-10A5-4A66-9958-B2B14DE052A0}"/>
              </a:ext>
            </a:extLst>
          </p:cNvPr>
          <p:cNvSpPr txBox="1"/>
          <p:nvPr/>
        </p:nvSpPr>
        <p:spPr>
          <a:xfrm>
            <a:off x="6430817" y="1768003"/>
            <a:ext cx="4752528" cy="40011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hydrogen_sulfide02.co | </a:t>
            </a:r>
            <a:r>
              <a:rPr lang="en-US" altLang="ko-KR" sz="2000" b="1" dirty="0" err="1"/>
              <a:t>k_smartfarm</a:t>
            </a:r>
            <a:endParaRPr lang="ko-KR" alt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6C5C2-5E62-4075-8BCE-6DE14B1DBA70}"/>
              </a:ext>
            </a:extLst>
          </p:cNvPr>
          <p:cNvSpPr txBox="1"/>
          <p:nvPr/>
        </p:nvSpPr>
        <p:spPr>
          <a:xfrm>
            <a:off x="6430817" y="2320009"/>
            <a:ext cx="4752528" cy="40011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trump.Singapore</a:t>
            </a:r>
            <a:r>
              <a:rPr lang="en-US" altLang="ko-KR" sz="2000" b="1" dirty="0"/>
              <a:t> | </a:t>
            </a:r>
            <a:r>
              <a:rPr lang="en-US" altLang="ko-KR" sz="2000" b="1" dirty="0" err="1"/>
              <a:t>nytimes</a:t>
            </a:r>
            <a:endParaRPr lang="ko-KR" alt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2E8E0E-9764-4ABB-8110-8D626D020272}"/>
              </a:ext>
            </a:extLst>
          </p:cNvPr>
          <p:cNvSpPr txBox="1"/>
          <p:nvPr/>
        </p:nvSpPr>
        <p:spPr>
          <a:xfrm>
            <a:off x="284994" y="4007730"/>
            <a:ext cx="635166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/>
              <a:t>■ SeerID </a:t>
            </a:r>
            <a:r>
              <a:rPr lang="ko-KR" altLang="en-US" sz="1500" b="1" dirty="0"/>
              <a:t>입력 규칙</a:t>
            </a:r>
            <a:endParaRPr lang="en-US" altLang="ko-KR" sz="1500" b="1" dirty="0"/>
          </a:p>
          <a:p>
            <a:pPr marL="342900" indent="-342900">
              <a:buAutoNum type="arabicPeriod"/>
            </a:pPr>
            <a:r>
              <a:rPr lang="en-US" altLang="ko-KR" sz="1350" b="1" dirty="0">
                <a:hlinkClick r:id="rId3"/>
              </a:rPr>
              <a:t>http://www.seerioe.com</a:t>
            </a:r>
            <a:r>
              <a:rPr lang="en-US" altLang="ko-KR" sz="1350" b="1" dirty="0"/>
              <a:t> </a:t>
            </a:r>
            <a:r>
              <a:rPr lang="ko-KR" altLang="en-US" sz="1350" b="1" dirty="0"/>
              <a:t>접속</a:t>
            </a:r>
            <a:endParaRPr lang="en-US" altLang="ko-KR" sz="1350" b="1" dirty="0"/>
          </a:p>
          <a:p>
            <a:pPr marL="342900" indent="-342900">
              <a:buAutoNum type="arabicPeriod"/>
            </a:pPr>
            <a:r>
              <a:rPr lang="ko-KR" altLang="en-US" sz="1350" b="1" dirty="0"/>
              <a:t>검색창에서 </a:t>
            </a:r>
            <a:r>
              <a:rPr lang="en-US" altLang="ko-KR" sz="1350" b="1" dirty="0"/>
              <a:t>Seer ID </a:t>
            </a:r>
            <a:r>
              <a:rPr lang="ko-KR" altLang="en-US" sz="1350" b="1" dirty="0"/>
              <a:t>입력</a:t>
            </a:r>
            <a:endParaRPr lang="en-US" altLang="ko-KR" sz="1350" b="1" dirty="0"/>
          </a:p>
          <a:p>
            <a:pPr marL="342900" indent="-342900">
              <a:buAutoNum type="arabicPeriod"/>
            </a:pPr>
            <a:r>
              <a:rPr lang="ko-KR" altLang="en-US" sz="1350" b="1" dirty="0"/>
              <a:t>특수 기호 </a:t>
            </a:r>
            <a:r>
              <a:rPr lang="en-US" altLang="ko-KR" sz="1350" b="1" dirty="0"/>
              <a:t>“|” </a:t>
            </a:r>
            <a:r>
              <a:rPr lang="ko-KR" altLang="en-US" sz="1350" b="1" dirty="0"/>
              <a:t>입력</a:t>
            </a:r>
            <a:endParaRPr lang="en-US" altLang="ko-KR" sz="1350" b="1" dirty="0"/>
          </a:p>
          <a:p>
            <a:pPr marL="342900" indent="-342900">
              <a:buAutoNum type="arabicPeriod"/>
            </a:pPr>
            <a:r>
              <a:rPr lang="ko-KR" altLang="en-US" sz="1350" b="1" dirty="0"/>
              <a:t>데이터 </a:t>
            </a:r>
            <a:r>
              <a:rPr lang="en-US" altLang="ko-KR" sz="1350" b="1" dirty="0"/>
              <a:t>ID </a:t>
            </a:r>
            <a:r>
              <a:rPr lang="ko-KR" altLang="en-US" sz="1350" b="1" dirty="0"/>
              <a:t>입력</a:t>
            </a:r>
            <a:r>
              <a:rPr lang="en-US" altLang="ko-KR" sz="1350" b="1" dirty="0"/>
              <a:t>   </a:t>
            </a:r>
          </a:p>
          <a:p>
            <a:pPr marL="342900" indent="-342900">
              <a:buAutoNum type="arabicPeriod"/>
            </a:pPr>
            <a:r>
              <a:rPr lang="en-US" altLang="ko-KR" sz="1350" b="1" dirty="0"/>
              <a:t>“</a:t>
            </a:r>
            <a:r>
              <a:rPr lang="ko-KR" altLang="en-US" sz="1350" b="1" dirty="0"/>
              <a:t>검색</a:t>
            </a:r>
            <a:r>
              <a:rPr lang="en-US" altLang="ko-KR" sz="1350" b="1" dirty="0"/>
              <a:t>” </a:t>
            </a:r>
            <a:r>
              <a:rPr lang="ko-KR" altLang="en-US" sz="1350" b="1" dirty="0"/>
              <a:t>버튼 클릭</a:t>
            </a:r>
            <a:r>
              <a:rPr lang="en-US" altLang="ko-KR" sz="1350" b="1" dirty="0"/>
              <a:t>”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CF81B9B-4A30-44F5-B9FC-63EC16753A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54" t="25245" r="36485" b="18562"/>
          <a:stretch/>
        </p:blipFill>
        <p:spPr>
          <a:xfrm>
            <a:off x="9347191" y="3078044"/>
            <a:ext cx="1836154" cy="363418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B23612D-ECFC-4113-89BD-0D5247D982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10" t="55171" r="36036" b="31371"/>
          <a:stretch/>
        </p:blipFill>
        <p:spPr>
          <a:xfrm>
            <a:off x="4545994" y="4022375"/>
            <a:ext cx="4584753" cy="20953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569791-BAF5-4E6F-8263-071E8106E5D5}"/>
              </a:ext>
            </a:extLst>
          </p:cNvPr>
          <p:cNvSpPr txBox="1"/>
          <p:nvPr/>
        </p:nvSpPr>
        <p:spPr>
          <a:xfrm>
            <a:off x="4850765" y="4395011"/>
            <a:ext cx="2490469" cy="307777"/>
          </a:xfrm>
          <a:prstGeom prst="rect">
            <a:avLst/>
          </a:prstGeom>
          <a:solidFill>
            <a:schemeClr val="bg1"/>
          </a:solidFill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nyt </a:t>
            </a:r>
            <a:r>
              <a:rPr lang="en-US" altLang="ko-KR" sz="1400" b="1" dirty="0"/>
              <a:t>| </a:t>
            </a:r>
            <a:r>
              <a:rPr lang="en-US" altLang="ko-KR" sz="1400" b="1" dirty="0" err="1"/>
              <a:t>trump.singapore</a:t>
            </a:r>
            <a:endParaRPr lang="ko-KR" altLang="en-US" sz="1400" b="1" dirty="0"/>
          </a:p>
        </p:txBody>
      </p:sp>
      <p:sp>
        <p:nvSpPr>
          <p:cNvPr id="20" name="설명선: 선 19">
            <a:extLst>
              <a:ext uri="{FF2B5EF4-FFF2-40B4-BE49-F238E27FC236}">
                <a16:creationId xmlns:a16="http://schemas.microsoft.com/office/drawing/2014/main" id="{C1AB14BD-7211-4FCE-9653-C8188E9DEFA9}"/>
              </a:ext>
            </a:extLst>
          </p:cNvPr>
          <p:cNvSpPr/>
          <p:nvPr/>
        </p:nvSpPr>
        <p:spPr>
          <a:xfrm flipH="1">
            <a:off x="4850765" y="5349890"/>
            <a:ext cx="1024672" cy="375050"/>
          </a:xfrm>
          <a:prstGeom prst="borderCallout1">
            <a:avLst>
              <a:gd name="adj1" fmla="val 18750"/>
              <a:gd name="adj2" fmla="val -8333"/>
              <a:gd name="adj3" fmla="val -179034"/>
              <a:gd name="adj4" fmla="val 44439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설명선: 선 20">
            <a:extLst>
              <a:ext uri="{FF2B5EF4-FFF2-40B4-BE49-F238E27FC236}">
                <a16:creationId xmlns:a16="http://schemas.microsoft.com/office/drawing/2014/main" id="{835DA732-55FE-43ED-9DEB-962FEE22EBF1}"/>
              </a:ext>
            </a:extLst>
          </p:cNvPr>
          <p:cNvSpPr/>
          <p:nvPr/>
        </p:nvSpPr>
        <p:spPr>
          <a:xfrm rot="10800000" flipH="1">
            <a:off x="5494003" y="3535903"/>
            <a:ext cx="1054948" cy="418405"/>
          </a:xfrm>
          <a:prstGeom prst="borderCallout1">
            <a:avLst>
              <a:gd name="adj1" fmla="val 18750"/>
              <a:gd name="adj2" fmla="val -8333"/>
              <a:gd name="adj3" fmla="val -112521"/>
              <a:gd name="adj4" fmla="val 19315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설명선: 선 21">
            <a:extLst>
              <a:ext uri="{FF2B5EF4-FFF2-40B4-BE49-F238E27FC236}">
                <a16:creationId xmlns:a16="http://schemas.microsoft.com/office/drawing/2014/main" id="{79EB0460-8D19-4251-9684-714C71CB7A5A}"/>
              </a:ext>
            </a:extLst>
          </p:cNvPr>
          <p:cNvSpPr/>
          <p:nvPr/>
        </p:nvSpPr>
        <p:spPr>
          <a:xfrm flipH="1">
            <a:off x="6050356" y="5369641"/>
            <a:ext cx="1172599" cy="375050"/>
          </a:xfrm>
          <a:prstGeom prst="borderCallout1">
            <a:avLst>
              <a:gd name="adj1" fmla="val 18750"/>
              <a:gd name="adj2" fmla="val -8333"/>
              <a:gd name="adj3" fmla="val -179034"/>
              <a:gd name="adj4" fmla="val 44439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설명선: 선 22">
            <a:extLst>
              <a:ext uri="{FF2B5EF4-FFF2-40B4-BE49-F238E27FC236}">
                <a16:creationId xmlns:a16="http://schemas.microsoft.com/office/drawing/2014/main" id="{013F13AF-9CEE-4828-81A3-D6D95963155C}"/>
              </a:ext>
            </a:extLst>
          </p:cNvPr>
          <p:cNvSpPr/>
          <p:nvPr/>
        </p:nvSpPr>
        <p:spPr>
          <a:xfrm rot="10800000" flipH="1">
            <a:off x="7385650" y="3589325"/>
            <a:ext cx="1054948" cy="418405"/>
          </a:xfrm>
          <a:prstGeom prst="borderCallout1">
            <a:avLst>
              <a:gd name="adj1" fmla="val 18750"/>
              <a:gd name="adj2" fmla="val -8333"/>
              <a:gd name="adj3" fmla="val -77680"/>
              <a:gd name="adj4" fmla="val 4067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D6AC5C-16BE-471C-AE11-5EACC14865CC}"/>
              </a:ext>
            </a:extLst>
          </p:cNvPr>
          <p:cNvSpPr txBox="1"/>
          <p:nvPr/>
        </p:nvSpPr>
        <p:spPr>
          <a:xfrm>
            <a:off x="4551790" y="5374789"/>
            <a:ext cx="154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② seer ID</a:t>
            </a:r>
            <a:endParaRPr lang="ko-KR" altLang="en-US" sz="1400" b="1" dirty="0"/>
          </a:p>
        </p:txBody>
      </p:sp>
      <p:sp>
        <p:nvSpPr>
          <p:cNvPr id="25" name="설명선: 선 24">
            <a:extLst>
              <a:ext uri="{FF2B5EF4-FFF2-40B4-BE49-F238E27FC236}">
                <a16:creationId xmlns:a16="http://schemas.microsoft.com/office/drawing/2014/main" id="{76E462D0-F2A2-4E06-B44D-28B3D23478B9}"/>
              </a:ext>
            </a:extLst>
          </p:cNvPr>
          <p:cNvSpPr/>
          <p:nvPr/>
        </p:nvSpPr>
        <p:spPr>
          <a:xfrm flipH="1">
            <a:off x="7606747" y="2995414"/>
            <a:ext cx="1420149" cy="375050"/>
          </a:xfrm>
          <a:prstGeom prst="borderCallout1">
            <a:avLst>
              <a:gd name="adj1" fmla="val 18750"/>
              <a:gd name="adj2" fmla="val -8333"/>
              <a:gd name="adj3" fmla="val 163710"/>
              <a:gd name="adj4" fmla="val -35802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E0ED71-FF2F-46DD-96EA-BB3B964250E3}"/>
              </a:ext>
            </a:extLst>
          </p:cNvPr>
          <p:cNvSpPr txBox="1"/>
          <p:nvPr/>
        </p:nvSpPr>
        <p:spPr>
          <a:xfrm>
            <a:off x="7531422" y="3020749"/>
            <a:ext cx="154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① </a:t>
            </a:r>
            <a:r>
              <a:rPr lang="ko-KR" altLang="en-US" sz="1400" b="1" dirty="0"/>
              <a:t>사이트 접속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65121C-C708-42B3-87C8-A14F849D157C}"/>
              </a:ext>
            </a:extLst>
          </p:cNvPr>
          <p:cNvSpPr txBox="1"/>
          <p:nvPr/>
        </p:nvSpPr>
        <p:spPr>
          <a:xfrm>
            <a:off x="5247530" y="3592373"/>
            <a:ext cx="154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③ </a:t>
            </a:r>
            <a:r>
              <a:rPr lang="ko-KR" altLang="en-US" sz="1400" b="1" dirty="0" err="1"/>
              <a:t>구분자</a:t>
            </a:r>
            <a:endParaRPr lang="ko-KR" alt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7BCBF8-E431-4156-92E2-D3347B34AD64}"/>
              </a:ext>
            </a:extLst>
          </p:cNvPr>
          <p:cNvSpPr txBox="1"/>
          <p:nvPr/>
        </p:nvSpPr>
        <p:spPr>
          <a:xfrm>
            <a:off x="5830626" y="5421173"/>
            <a:ext cx="154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④ data ID</a:t>
            </a:r>
            <a:endParaRPr lang="ko-KR" alt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7426BA-8B37-4F86-80A8-3ECEA6D517A1}"/>
              </a:ext>
            </a:extLst>
          </p:cNvPr>
          <p:cNvSpPr txBox="1"/>
          <p:nvPr/>
        </p:nvSpPr>
        <p:spPr>
          <a:xfrm>
            <a:off x="7142605" y="3645759"/>
            <a:ext cx="154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⑤ </a:t>
            </a:r>
            <a:r>
              <a:rPr lang="ko-KR" altLang="en-US" sz="1400" b="1" dirty="0"/>
              <a:t>클릭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DF65DFB9-3F7D-4409-B8D2-EFFB1DF7A0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DE51-537E-481C-A951-1B7EC3B5381B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38537" y="343104"/>
            <a:ext cx="6009253" cy="31939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87387" y="133467"/>
            <a:ext cx="48857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SeerIoE </a:t>
            </a:r>
            <a:r>
              <a:rPr lang="ko-KR" altLang="en-US" b="1" dirty="0"/>
              <a:t>작동을</a:t>
            </a:r>
            <a:r>
              <a:rPr lang="en-US" altLang="ko-KR" b="1" dirty="0"/>
              <a:t> </a:t>
            </a:r>
            <a:r>
              <a:rPr lang="ko-KR" altLang="en-US" b="1" dirty="0"/>
              <a:t>위한 생태계 주체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537" y="872131"/>
            <a:ext cx="116414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/>
                <a:ea typeface="맑은 고딕"/>
              </a:rPr>
              <a:t>■ </a:t>
            </a:r>
            <a:r>
              <a:rPr lang="en-US" altLang="ko-KR" dirty="0">
                <a:latin typeface="맑은 고딕"/>
                <a:ea typeface="맑은 고딕"/>
              </a:rPr>
              <a:t>SeerIoE</a:t>
            </a:r>
            <a:r>
              <a:rPr lang="ko-KR" altLang="en-US" dirty="0">
                <a:latin typeface="맑은 고딕"/>
                <a:ea typeface="맑은 고딕"/>
              </a:rPr>
              <a:t>는</a:t>
            </a:r>
            <a:r>
              <a:rPr lang="en-US" altLang="ko-KR" dirty="0">
                <a:latin typeface="맑은 고딕"/>
                <a:ea typeface="맑은 고딕"/>
              </a:rPr>
              <a:t> SeerID </a:t>
            </a:r>
            <a:r>
              <a:rPr lang="ko-KR" altLang="en-US" dirty="0">
                <a:latin typeface="맑은 고딕"/>
                <a:ea typeface="맑은 고딕"/>
              </a:rPr>
              <a:t>솔루션과 그의 부대 </a:t>
            </a:r>
            <a:r>
              <a:rPr lang="en-US" altLang="ko-KR" dirty="0">
                <a:latin typeface="맑은 고딕"/>
                <a:ea typeface="맑은 고딕"/>
              </a:rPr>
              <a:t>IoT </a:t>
            </a:r>
            <a:r>
              <a:rPr lang="ko-KR" altLang="en-US" dirty="0">
                <a:latin typeface="맑은 고딕"/>
                <a:ea typeface="맑은 고딕"/>
              </a:rPr>
              <a:t>솔루션에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기반한 개방형 </a:t>
            </a:r>
            <a:r>
              <a:rPr lang="en-US" altLang="ko-KR" dirty="0">
                <a:latin typeface="맑은 고딕"/>
                <a:ea typeface="맑은 고딕"/>
              </a:rPr>
              <a:t>IoT </a:t>
            </a:r>
            <a:r>
              <a:rPr lang="ko-KR" altLang="en-US" dirty="0">
                <a:latin typeface="맑은 고딕"/>
                <a:ea typeface="맑은 고딕"/>
              </a:rPr>
              <a:t>서비스 플랫폼이다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b="1" dirty="0">
                <a:latin typeface="맑은 고딕"/>
                <a:ea typeface="맑은 고딕"/>
              </a:rPr>
              <a:t>■ SeerID </a:t>
            </a:r>
            <a:r>
              <a:rPr lang="ko-KR" altLang="en-US" b="1" dirty="0">
                <a:latin typeface="맑은 고딕"/>
                <a:ea typeface="맑은 고딕"/>
              </a:rPr>
              <a:t>정의</a:t>
            </a:r>
            <a:endParaRPr lang="en-US" altLang="ko-KR" b="1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O SeerID</a:t>
            </a:r>
            <a:r>
              <a:rPr lang="ko-KR" altLang="en-US" dirty="0">
                <a:latin typeface="맑은 고딕"/>
                <a:ea typeface="맑은 고딕"/>
              </a:rPr>
              <a:t>는 </a:t>
            </a:r>
            <a:r>
              <a:rPr lang="en-US" altLang="ko-KR" dirty="0">
                <a:latin typeface="맑은 고딕"/>
                <a:ea typeface="맑은 고딕"/>
              </a:rPr>
              <a:t>SeerIoE</a:t>
            </a:r>
            <a:r>
              <a:rPr lang="ko-KR" altLang="en-US" dirty="0">
                <a:latin typeface="맑은 고딕"/>
                <a:ea typeface="맑은 고딕"/>
              </a:rPr>
              <a:t>의 사물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식별자이다</a:t>
            </a:r>
            <a:r>
              <a:rPr lang="en-US" altLang="ko-KR" dirty="0">
                <a:latin typeface="맑은 고딕"/>
                <a:ea typeface="맑은 고딕"/>
              </a:rPr>
              <a:t>.   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SeerID</a:t>
            </a:r>
            <a:r>
              <a:rPr lang="ko-KR" altLang="en-US" dirty="0">
                <a:latin typeface="맑은 고딕"/>
                <a:ea typeface="맑은 고딕"/>
              </a:rPr>
              <a:t>는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유일한 사물 혹은 그 사물들의 유일한 클래스를 식별하는 이름이다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   </a:t>
            </a:r>
            <a:r>
              <a:rPr lang="ko-KR" altLang="en-US" dirty="0">
                <a:latin typeface="맑은 고딕"/>
                <a:ea typeface="맑은 고딕"/>
              </a:rPr>
              <a:t>여기서 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사물이라 함은 사람의 생각일 수도 있고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물리적이며 계산 가능한 객체 일수 도 있고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   </a:t>
            </a:r>
            <a:r>
              <a:rPr lang="ko-KR" altLang="en-US" dirty="0">
                <a:latin typeface="맑은 고딕"/>
                <a:ea typeface="맑은 고딕"/>
              </a:rPr>
              <a:t>물리적이나 계산할 수 없는 실체이기도 하다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SeerID</a:t>
            </a:r>
            <a:r>
              <a:rPr lang="ko-KR" altLang="en-US" dirty="0">
                <a:latin typeface="맑은 고딕"/>
                <a:ea typeface="맑은 고딕"/>
              </a:rPr>
              <a:t>는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또한 </a:t>
            </a:r>
            <a:r>
              <a:rPr lang="en-US" altLang="ko-KR" dirty="0">
                <a:latin typeface="맑은 고딕"/>
                <a:ea typeface="맑은 고딕"/>
              </a:rPr>
              <a:t>SeerIoE</a:t>
            </a:r>
            <a:r>
              <a:rPr lang="ko-KR" altLang="en-US" dirty="0">
                <a:latin typeface="맑은 고딕"/>
                <a:ea typeface="맑은 고딕"/>
              </a:rPr>
              <a:t>의 인공 지능 솔루션이나 여타 부대 </a:t>
            </a:r>
            <a:r>
              <a:rPr lang="en-US" altLang="ko-KR" dirty="0">
                <a:latin typeface="맑은 고딕"/>
                <a:ea typeface="맑은 고딕"/>
              </a:rPr>
              <a:t>IoT </a:t>
            </a:r>
            <a:r>
              <a:rPr lang="ko-KR" altLang="en-US" dirty="0">
                <a:latin typeface="맑은 고딕"/>
                <a:ea typeface="맑은 고딕"/>
              </a:rPr>
              <a:t>알고리즘에 대한 함수 명령어이기도 하다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  <a:endParaRPr lang="en-US" altLang="ko-KR" dirty="0">
              <a:ea typeface="맑은 고딕"/>
            </a:endParaRPr>
          </a:p>
          <a:p>
            <a:r>
              <a:rPr lang="en-US" altLang="ko-KR" dirty="0">
                <a:ea typeface="맑은 고딕"/>
              </a:rPr>
              <a:t>■ </a:t>
            </a:r>
            <a:r>
              <a:rPr lang="en-US" altLang="ko-KR" b="1" dirty="0">
                <a:ea typeface="맑은 고딕"/>
              </a:rPr>
              <a:t>SeerIoE</a:t>
            </a:r>
            <a:r>
              <a:rPr lang="ko-KR" altLang="en-US" b="1" dirty="0">
                <a:ea typeface="맑은 고딕"/>
              </a:rPr>
              <a:t>의</a:t>
            </a:r>
            <a:r>
              <a:rPr lang="en-US" altLang="ko-KR" b="1" dirty="0">
                <a:ea typeface="맑은 고딕"/>
              </a:rPr>
              <a:t> </a:t>
            </a:r>
            <a:r>
              <a:rPr lang="ko-KR" altLang="en-US" b="1" dirty="0">
                <a:ea typeface="맑은 고딕"/>
              </a:rPr>
              <a:t>개방형 생태계</a:t>
            </a:r>
            <a:endParaRPr lang="en-US" altLang="ko-KR" b="1" dirty="0"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O </a:t>
            </a:r>
            <a:r>
              <a:rPr lang="ko-KR" altLang="en-US" dirty="0">
                <a:latin typeface="맑은 고딕"/>
                <a:ea typeface="맑은 고딕"/>
              </a:rPr>
              <a:t>모든 사물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누구에게나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어떤 디바이스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어떤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서비스에도 개방된 생태계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</a:t>
            </a:r>
            <a:r>
              <a:rPr lang="ko-KR" altLang="en-US" dirty="0">
                <a:latin typeface="맑은 고딕"/>
                <a:ea typeface="맑은 고딕"/>
              </a:rPr>
              <a:t> </a:t>
            </a:r>
            <a:r>
              <a:rPr lang="en-US" altLang="ko-KR" dirty="0">
                <a:latin typeface="맑은 고딕"/>
                <a:ea typeface="맑은 고딕"/>
              </a:rPr>
              <a:t>SeerIoE</a:t>
            </a:r>
            <a:r>
              <a:rPr lang="ko-KR" altLang="en-US" dirty="0">
                <a:latin typeface="맑은 고딕"/>
                <a:ea typeface="맑은 고딕"/>
              </a:rPr>
              <a:t>는 </a:t>
            </a:r>
            <a:r>
              <a:rPr lang="en-US" altLang="ko-KR" dirty="0">
                <a:latin typeface="맑은 고딕"/>
                <a:ea typeface="맑은 고딕"/>
              </a:rPr>
              <a:t>IoT </a:t>
            </a:r>
            <a:r>
              <a:rPr lang="ko-KR" altLang="en-US" dirty="0">
                <a:latin typeface="맑은 고딕"/>
                <a:ea typeface="맑은 고딕"/>
              </a:rPr>
              <a:t>서비스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제공자에게 </a:t>
            </a:r>
            <a:r>
              <a:rPr lang="en-US" altLang="ko-KR" dirty="0">
                <a:latin typeface="맑은 고딕"/>
                <a:ea typeface="맑은 고딕"/>
              </a:rPr>
              <a:t>IoE </a:t>
            </a:r>
            <a:r>
              <a:rPr lang="ko-KR" altLang="en-US" dirty="0">
                <a:latin typeface="맑은 고딕"/>
                <a:ea typeface="맑은 고딕"/>
              </a:rPr>
              <a:t>구현을 위한 솔루션과 알고리즘을 제공하며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   </a:t>
            </a:r>
            <a:r>
              <a:rPr lang="ko-KR" altLang="en-US" dirty="0">
                <a:latin typeface="맑은 고딕"/>
                <a:ea typeface="맑은 고딕"/>
              </a:rPr>
              <a:t>그들의 개인화된 </a:t>
            </a:r>
            <a:r>
              <a:rPr lang="en-US" altLang="ko-KR" dirty="0">
                <a:latin typeface="맑은 고딕"/>
                <a:ea typeface="맑은 고딕"/>
              </a:rPr>
              <a:t>IoT </a:t>
            </a:r>
            <a:r>
              <a:rPr lang="ko-KR" altLang="en-US" dirty="0">
                <a:latin typeface="맑은 고딕"/>
                <a:ea typeface="맑은 고딕"/>
              </a:rPr>
              <a:t>웹 서비스를 위한 환경을 제공해야 한다</a:t>
            </a:r>
            <a:r>
              <a:rPr lang="en-US" altLang="ko-KR" dirty="0">
                <a:latin typeface="맑은 고딕"/>
                <a:ea typeface="맑은 고딕"/>
              </a:rPr>
              <a:t>.   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IoT</a:t>
            </a:r>
            <a:r>
              <a:rPr lang="ko-KR" altLang="en-US" dirty="0">
                <a:latin typeface="맑은 고딕"/>
                <a:ea typeface="맑은 고딕"/>
              </a:rPr>
              <a:t> 서비스 제공자 어느 누구나 그들의 어떤 형태의 사물이든 </a:t>
            </a:r>
            <a:r>
              <a:rPr lang="en-US" altLang="ko-KR" dirty="0">
                <a:latin typeface="맑은 고딕"/>
                <a:ea typeface="맑은 고딕"/>
              </a:rPr>
              <a:t>SeerID</a:t>
            </a:r>
            <a:r>
              <a:rPr lang="ko-KR" altLang="en-US" dirty="0">
                <a:latin typeface="맑은 고딕"/>
                <a:ea typeface="맑은 고딕"/>
              </a:rPr>
              <a:t>를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할당하여 그들 스스로 </a:t>
            </a:r>
            <a:r>
              <a:rPr lang="en-US" altLang="ko-KR" dirty="0">
                <a:latin typeface="맑은 고딕"/>
                <a:ea typeface="맑은 고딕"/>
              </a:rPr>
              <a:t>IoE</a:t>
            </a:r>
            <a:r>
              <a:rPr lang="ko-KR" altLang="en-US" dirty="0">
                <a:latin typeface="맑은 고딕"/>
                <a:ea typeface="맑은 고딕"/>
              </a:rPr>
              <a:t>를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구현할</a:t>
            </a:r>
            <a:endParaRPr lang="en-US" altLang="ko-KR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  </a:t>
            </a:r>
            <a:r>
              <a:rPr lang="ko-KR" altLang="en-US" dirty="0">
                <a:latin typeface="맑은 고딕"/>
                <a:ea typeface="맑은 고딕"/>
              </a:rPr>
              <a:t> 환경을 제공해야 한다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</a:t>
            </a:r>
            <a:r>
              <a:rPr lang="ko-KR" altLang="en-US" dirty="0">
                <a:latin typeface="맑은 고딕"/>
                <a:ea typeface="맑은 고딕"/>
              </a:rPr>
              <a:t>최종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이용자는 회원 가입이나 로그인 없이 특정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사물 관련 </a:t>
            </a:r>
            <a:r>
              <a:rPr lang="en-US" altLang="ko-KR" dirty="0">
                <a:latin typeface="맑은 고딕"/>
                <a:ea typeface="맑은 고딕"/>
              </a:rPr>
              <a:t>IoT </a:t>
            </a:r>
            <a:r>
              <a:rPr lang="ko-KR" altLang="en-US" dirty="0">
                <a:latin typeface="맑은 고딕"/>
                <a:ea typeface="맑은 고딕"/>
              </a:rPr>
              <a:t>정보에 접속할 수 있다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  <a:r>
              <a:rPr lang="ko-KR" altLang="en-US" dirty="0">
                <a:latin typeface="맑은 고딕"/>
                <a:ea typeface="맑은 고딕"/>
              </a:rPr>
              <a:t>그러나 이경우</a:t>
            </a:r>
            <a:r>
              <a:rPr lang="en-US" altLang="ko-KR" dirty="0">
                <a:latin typeface="맑은 고딕"/>
                <a:ea typeface="맑은 고딕"/>
              </a:rPr>
              <a:t>, SeerIoE</a:t>
            </a:r>
            <a:r>
              <a:rPr lang="ko-KR" altLang="en-US" dirty="0">
                <a:latin typeface="맑은 고딕"/>
                <a:ea typeface="맑은 고딕"/>
              </a:rPr>
              <a:t>가 제공하는 개인화된 </a:t>
            </a:r>
            <a:r>
              <a:rPr lang="en-US" altLang="ko-KR" dirty="0">
                <a:latin typeface="맑은 고딕"/>
                <a:ea typeface="맑은 고딕"/>
              </a:rPr>
              <a:t>IoT </a:t>
            </a:r>
            <a:r>
              <a:rPr lang="ko-KR" altLang="en-US" dirty="0">
                <a:latin typeface="맑은 고딕"/>
                <a:ea typeface="맑은 고딕"/>
              </a:rPr>
              <a:t>웹 서비스는 받을 수 없다</a:t>
            </a:r>
            <a:r>
              <a:rPr lang="en-US" altLang="ko-KR" dirty="0">
                <a:latin typeface="맑은 고딕"/>
                <a:ea typeface="맑은 고딕"/>
              </a:rPr>
              <a:t>.   </a:t>
            </a:r>
          </a:p>
          <a:p>
            <a:r>
              <a:rPr lang="ko-KR" altLang="ko-KR" b="1" dirty="0">
                <a:latin typeface="맑은 고딕"/>
                <a:ea typeface="맑은 고딕"/>
              </a:rPr>
              <a:t>■</a:t>
            </a:r>
            <a:r>
              <a:rPr lang="en-US" altLang="ko-KR" b="1" dirty="0">
                <a:latin typeface="맑은 고딕"/>
                <a:ea typeface="맑은 고딕"/>
              </a:rPr>
              <a:t> Cost</a:t>
            </a:r>
            <a:r>
              <a:rPr lang="ko-KR" altLang="en-US" b="1" dirty="0">
                <a:latin typeface="맑은 고딕"/>
                <a:ea typeface="맑은 고딕"/>
              </a:rPr>
              <a:t> </a:t>
            </a:r>
            <a:endParaRPr lang="en-US" altLang="ko-KR" b="1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O </a:t>
            </a:r>
            <a:r>
              <a:rPr lang="ko-KR" altLang="en-US" dirty="0">
                <a:latin typeface="맑은 고딕"/>
                <a:ea typeface="맑은 고딕"/>
              </a:rPr>
              <a:t>비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상업적 응용에 있어서 </a:t>
            </a:r>
            <a:r>
              <a:rPr lang="en-US" altLang="ko-KR" dirty="0">
                <a:latin typeface="맑은 고딕"/>
                <a:ea typeface="맑은 고딕"/>
              </a:rPr>
              <a:t>IoT </a:t>
            </a:r>
            <a:r>
              <a:rPr lang="ko-KR" altLang="en-US" dirty="0">
                <a:latin typeface="맑은 고딕"/>
                <a:ea typeface="맑은 고딕"/>
              </a:rPr>
              <a:t>서비스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제공자 어느 누구도 비용 부담 없이 </a:t>
            </a:r>
            <a:r>
              <a:rPr lang="en-US" altLang="ko-KR" dirty="0">
                <a:latin typeface="맑은 고딕"/>
                <a:ea typeface="맑은 고딕"/>
              </a:rPr>
              <a:t>SeerIoE </a:t>
            </a:r>
            <a:r>
              <a:rPr lang="ko-KR" altLang="en-US" dirty="0">
                <a:latin typeface="맑은 고딕"/>
                <a:ea typeface="맑은 고딕"/>
              </a:rPr>
              <a:t>서비스를 이용할 수 있다</a:t>
            </a:r>
            <a:r>
              <a:rPr lang="en-US" altLang="ko-KR" dirty="0">
                <a:latin typeface="맑은 고딕"/>
                <a:ea typeface="맑은 고딕"/>
              </a:rPr>
              <a:t>.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</a:t>
            </a:r>
            <a:r>
              <a:rPr lang="ko-KR" altLang="en-US" dirty="0">
                <a:latin typeface="맑은 고딕"/>
                <a:ea typeface="맑은 고딕"/>
              </a:rPr>
              <a:t>상업적 응용은 </a:t>
            </a:r>
            <a:r>
              <a:rPr lang="en-US" altLang="ko-KR" dirty="0">
                <a:latin typeface="맑은 고딕"/>
                <a:ea typeface="맑은 고딕"/>
              </a:rPr>
              <a:t>SeerIoE</a:t>
            </a:r>
            <a:r>
              <a:rPr lang="ko-KR" altLang="en-US" dirty="0">
                <a:latin typeface="맑은 고딕"/>
                <a:ea typeface="맑은 고딕"/>
              </a:rPr>
              <a:t>와 별도의 계약을 맺어야 한다</a:t>
            </a:r>
            <a:r>
              <a:rPr lang="en-US" altLang="ko-KR" dirty="0">
                <a:latin typeface="맑은 고딕"/>
                <a:ea typeface="맑은 고딕"/>
              </a:rPr>
              <a:t>. 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IOT</a:t>
            </a:r>
            <a:r>
              <a:rPr lang="ko-KR" altLang="en-US" dirty="0">
                <a:latin typeface="맑은 고딕"/>
                <a:ea typeface="맑은 고딕"/>
              </a:rPr>
              <a:t> 서비스 사업자와 </a:t>
            </a:r>
            <a:r>
              <a:rPr lang="en-US" altLang="ko-KR" dirty="0">
                <a:latin typeface="맑은 고딕"/>
                <a:ea typeface="맑은 고딕"/>
              </a:rPr>
              <a:t>SeerIoE</a:t>
            </a:r>
            <a:r>
              <a:rPr lang="ko-KR" altLang="en-US" dirty="0">
                <a:latin typeface="맑은 고딕"/>
                <a:ea typeface="맑은 고딕"/>
              </a:rPr>
              <a:t>는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별도의 정규 계약에 의거하여 특정 응용에 대한 개발과 시장 개척에 대해</a:t>
            </a:r>
            <a:endParaRPr lang="en-US" altLang="ko-KR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  </a:t>
            </a:r>
            <a:r>
              <a:rPr lang="ko-KR" altLang="en-US" dirty="0">
                <a:latin typeface="맑은 고딕"/>
                <a:ea typeface="맑은 고딕"/>
              </a:rPr>
              <a:t> 협업할 수 있다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5575425-3156-45DE-91D2-177D136E4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6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DE51-537E-481C-A951-1B7EC3B5381B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38538" y="343104"/>
            <a:ext cx="4248472" cy="31939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87388" y="133467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Sign-up &amp; Login</a:t>
            </a:r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8537" y="872131"/>
            <a:ext cx="116414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/>
                <a:ea typeface="맑은 고딕"/>
              </a:rPr>
              <a:t>■ </a:t>
            </a:r>
            <a:r>
              <a:rPr lang="en-US" altLang="ko-KR" b="1" dirty="0">
                <a:latin typeface="맑은 고딕"/>
                <a:ea typeface="맑은 고딕"/>
              </a:rPr>
              <a:t>Sign-up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ID</a:t>
            </a:r>
            <a:r>
              <a:rPr lang="ko-KR" altLang="en-US" dirty="0">
                <a:latin typeface="맑은 고딕"/>
                <a:ea typeface="맑은 고딕"/>
              </a:rPr>
              <a:t>와 </a:t>
            </a:r>
            <a:r>
              <a:rPr lang="en-US" altLang="ko-KR" dirty="0">
                <a:latin typeface="맑은 고딕"/>
                <a:ea typeface="맑은 고딕"/>
              </a:rPr>
              <a:t>Password</a:t>
            </a:r>
            <a:r>
              <a:rPr lang="ko-KR" altLang="en-US" dirty="0">
                <a:latin typeface="맑은 고딕"/>
                <a:ea typeface="맑은 고딕"/>
              </a:rPr>
              <a:t>는 영문 단어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숫자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글자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특수 기호 혹은 이들의 임의적 결합으로 구성될 수 있다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ID</a:t>
            </a:r>
            <a:r>
              <a:rPr lang="ko-KR" altLang="en-US" dirty="0">
                <a:latin typeface="맑은 고딕"/>
                <a:ea typeface="맑은 고딕"/>
              </a:rPr>
              <a:t>와</a:t>
            </a:r>
            <a:r>
              <a:rPr lang="en-US" altLang="ko-KR" dirty="0">
                <a:latin typeface="맑은 고딕"/>
                <a:ea typeface="맑은 고딕"/>
              </a:rPr>
              <a:t> Password</a:t>
            </a:r>
            <a:r>
              <a:rPr lang="ko-KR" altLang="en-US" dirty="0">
                <a:latin typeface="맑은 고딕"/>
                <a:ea typeface="맑은 고딕"/>
              </a:rPr>
              <a:t>는 </a:t>
            </a:r>
            <a:r>
              <a:rPr lang="en-US" altLang="ko-KR" dirty="0">
                <a:latin typeface="맑은 고딕"/>
                <a:ea typeface="맑은 고딕"/>
              </a:rPr>
              <a:t>8 </a:t>
            </a:r>
            <a:r>
              <a:rPr lang="ko-KR" altLang="en-US" dirty="0">
                <a:latin typeface="맑은 고딕"/>
                <a:ea typeface="맑은 고딕"/>
              </a:rPr>
              <a:t>자 이상이어야 한다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</a:t>
            </a:r>
            <a:r>
              <a:rPr lang="ko-KR" altLang="en-US" dirty="0">
                <a:latin typeface="맑은 고딕"/>
                <a:ea typeface="맑은 고딕"/>
              </a:rPr>
              <a:t> 만약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등록 예정 </a:t>
            </a:r>
            <a:r>
              <a:rPr lang="en-US" altLang="ko-KR" dirty="0">
                <a:latin typeface="맑은 고딕"/>
                <a:ea typeface="맑은 고딕"/>
              </a:rPr>
              <a:t>ID</a:t>
            </a:r>
            <a:r>
              <a:rPr lang="ko-KR" altLang="en-US" dirty="0">
                <a:latin typeface="맑은 고딕"/>
                <a:ea typeface="맑은 고딕"/>
              </a:rPr>
              <a:t>가 이미 타른 사람에 의해 기 등록된 경우에는 다음 메시지가 나타나다</a:t>
            </a:r>
            <a:r>
              <a:rPr lang="en-US" altLang="ko-KR" dirty="0">
                <a:latin typeface="맑은 고딕"/>
                <a:ea typeface="맑은 고딕"/>
              </a:rPr>
              <a:t>: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   “</a:t>
            </a:r>
            <a:r>
              <a:rPr lang="ko-KR" altLang="en-US" dirty="0">
                <a:latin typeface="맑은 고딕"/>
                <a:ea typeface="맑은 고딕"/>
              </a:rPr>
              <a:t>이 </a:t>
            </a:r>
            <a:r>
              <a:rPr lang="en-US" altLang="ko-KR" dirty="0">
                <a:latin typeface="맑은 고딕"/>
                <a:ea typeface="맑은 고딕"/>
              </a:rPr>
              <a:t>ID</a:t>
            </a:r>
            <a:r>
              <a:rPr lang="ko-KR" altLang="en-US" dirty="0">
                <a:latin typeface="맑은 고딕"/>
                <a:ea typeface="맑은 고딕"/>
              </a:rPr>
              <a:t>는 이미 등록되었습니다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  <a:r>
              <a:rPr lang="ko-KR" altLang="en-US" dirty="0">
                <a:latin typeface="맑은 고딕"/>
                <a:ea typeface="맑은 고딕"/>
              </a:rPr>
              <a:t>다른 </a:t>
            </a:r>
            <a:r>
              <a:rPr lang="en-US" altLang="ko-KR" dirty="0">
                <a:latin typeface="맑은 고딕"/>
                <a:ea typeface="맑은 고딕"/>
              </a:rPr>
              <a:t>ID</a:t>
            </a:r>
            <a:r>
              <a:rPr lang="ko-KR" altLang="en-US" dirty="0">
                <a:latin typeface="맑은 고딕"/>
                <a:ea typeface="맑은 고딕"/>
              </a:rPr>
              <a:t>를 입력하세요</a:t>
            </a:r>
            <a:r>
              <a:rPr lang="en-US" altLang="ko-KR" dirty="0">
                <a:latin typeface="맑은 고딕"/>
                <a:ea typeface="맑은 고딕"/>
              </a:rPr>
              <a:t>.</a:t>
            </a:r>
            <a:r>
              <a:rPr lang="ko-KR" altLang="en-US" dirty="0">
                <a:latin typeface="맑은 고딕"/>
                <a:ea typeface="맑은 고딕"/>
              </a:rPr>
              <a:t>＂ 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   </a:t>
            </a:r>
            <a:r>
              <a:rPr lang="ko-KR" altLang="en-US" dirty="0">
                <a:latin typeface="맑은 고딕"/>
                <a:ea typeface="맑은 고딕"/>
              </a:rPr>
              <a:t>이 경우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이용자는 다른 </a:t>
            </a:r>
            <a:r>
              <a:rPr lang="en-US" altLang="ko-KR" dirty="0">
                <a:latin typeface="맑은 고딕"/>
                <a:ea typeface="맑은 고딕"/>
              </a:rPr>
              <a:t>ID</a:t>
            </a:r>
            <a:r>
              <a:rPr lang="ko-KR" altLang="en-US" dirty="0">
                <a:latin typeface="맑은 고딕"/>
                <a:ea typeface="맑은 고딕"/>
              </a:rPr>
              <a:t>를 입력해야 한다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</a:t>
            </a:r>
            <a:r>
              <a:rPr lang="ko-KR" altLang="en-US" dirty="0">
                <a:latin typeface="맑은 고딕"/>
                <a:ea typeface="맑은 고딕"/>
              </a:rPr>
              <a:t>만약 </a:t>
            </a:r>
            <a:r>
              <a:rPr lang="en-US" altLang="ko-KR" dirty="0">
                <a:latin typeface="맑은 고딕"/>
                <a:ea typeface="맑은 고딕"/>
              </a:rPr>
              <a:t>sing-up</a:t>
            </a:r>
            <a:r>
              <a:rPr lang="ko-KR" altLang="en-US" dirty="0">
                <a:latin typeface="맑은 고딕"/>
                <a:ea typeface="맑은 고딕"/>
              </a:rPr>
              <a:t>이 성공적으로 진행되었으면 다음 메시지가 나타난다</a:t>
            </a:r>
            <a:r>
              <a:rPr lang="en-US" altLang="ko-KR" dirty="0">
                <a:latin typeface="맑은 고딕"/>
                <a:ea typeface="맑은 고딕"/>
              </a:rPr>
              <a:t>: 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   “</a:t>
            </a:r>
            <a:r>
              <a:rPr lang="ko-KR" altLang="en-US" dirty="0">
                <a:latin typeface="맑은 고딕"/>
                <a:ea typeface="맑은 고딕"/>
              </a:rPr>
              <a:t>성공적으로 </a:t>
            </a:r>
            <a:r>
              <a:rPr lang="en-US" altLang="ko-KR" dirty="0">
                <a:latin typeface="맑은 고딕"/>
                <a:ea typeface="맑은 고딕"/>
              </a:rPr>
              <a:t>sign-up </a:t>
            </a:r>
            <a:r>
              <a:rPr lang="ko-KR" altLang="en-US" dirty="0">
                <a:latin typeface="맑은 고딕"/>
                <a:ea typeface="맑은 고딕"/>
              </a:rPr>
              <a:t>되었습니다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  <a:r>
              <a:rPr lang="ko-KR" altLang="en-US" dirty="0">
                <a:latin typeface="맑은 고딕"/>
                <a:ea typeface="맑은 고딕"/>
              </a:rPr>
              <a:t>로그인하세요</a:t>
            </a:r>
            <a:r>
              <a:rPr lang="en-US" altLang="ko-KR" dirty="0">
                <a:latin typeface="맑은 고딕"/>
                <a:ea typeface="맑은 고딕"/>
              </a:rPr>
              <a:t>.”</a:t>
            </a:r>
          </a:p>
          <a:p>
            <a:r>
              <a:rPr lang="ko-KR" altLang="ko-KR" b="1" dirty="0">
                <a:latin typeface="맑은 고딕"/>
                <a:ea typeface="맑은 고딕"/>
              </a:rPr>
              <a:t>■</a:t>
            </a:r>
            <a:r>
              <a:rPr lang="en-US" altLang="ko-KR" b="1" dirty="0">
                <a:latin typeface="맑은 고딕"/>
                <a:ea typeface="맑은 고딕"/>
              </a:rPr>
              <a:t> </a:t>
            </a:r>
            <a:r>
              <a:rPr lang="ko-KR" altLang="en-US" b="1" dirty="0">
                <a:latin typeface="맑은 고딕"/>
                <a:ea typeface="맑은 고딕"/>
              </a:rPr>
              <a:t>로그인</a:t>
            </a:r>
            <a:endParaRPr lang="en-US" altLang="ko-KR" b="1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O  </a:t>
            </a:r>
            <a:r>
              <a:rPr lang="ko-KR" altLang="en-US" dirty="0">
                <a:latin typeface="맑은 고딕"/>
                <a:ea typeface="맑은 고딕"/>
              </a:rPr>
              <a:t>이용자는 그의 </a:t>
            </a:r>
            <a:r>
              <a:rPr lang="en-US" altLang="ko-KR" dirty="0">
                <a:latin typeface="맑은 고딕"/>
                <a:ea typeface="맑은 고딕"/>
              </a:rPr>
              <a:t>ID</a:t>
            </a:r>
            <a:r>
              <a:rPr lang="ko-KR" altLang="en-US" dirty="0">
                <a:latin typeface="맑은 고딕"/>
                <a:ea typeface="맑은 고딕"/>
              </a:rPr>
              <a:t>와 </a:t>
            </a:r>
            <a:r>
              <a:rPr lang="en-US" altLang="ko-KR" dirty="0">
                <a:latin typeface="맑은 고딕"/>
                <a:ea typeface="맑은 고딕"/>
              </a:rPr>
              <a:t>Password</a:t>
            </a:r>
            <a:r>
              <a:rPr lang="ko-KR" altLang="en-US" dirty="0">
                <a:latin typeface="맑은 고딕"/>
                <a:ea typeface="맑은 고딕"/>
              </a:rPr>
              <a:t>를 입력한다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  </a:t>
            </a:r>
            <a:r>
              <a:rPr lang="ko-KR" altLang="en-US" dirty="0">
                <a:latin typeface="맑은 고딕"/>
                <a:ea typeface="맑은 고딕"/>
              </a:rPr>
              <a:t>만약 유효하지 않은 </a:t>
            </a:r>
            <a:r>
              <a:rPr lang="en-US" altLang="ko-KR" dirty="0">
                <a:latin typeface="맑은 고딕"/>
                <a:ea typeface="맑은 고딕"/>
              </a:rPr>
              <a:t>ID</a:t>
            </a:r>
            <a:r>
              <a:rPr lang="ko-KR" altLang="en-US" dirty="0">
                <a:latin typeface="맑은 고딕"/>
                <a:ea typeface="맑은 고딕"/>
              </a:rPr>
              <a:t>나 </a:t>
            </a:r>
            <a:r>
              <a:rPr lang="en-US" altLang="ko-KR" dirty="0">
                <a:latin typeface="맑은 고딕"/>
                <a:ea typeface="맑은 고딕"/>
              </a:rPr>
              <a:t>Password</a:t>
            </a:r>
            <a:r>
              <a:rPr lang="ko-KR" altLang="en-US" dirty="0">
                <a:latin typeface="맑은 고딕"/>
                <a:ea typeface="맑은 고딕"/>
              </a:rPr>
              <a:t>를 입력할 경우 다음 메시지가 나타난다</a:t>
            </a:r>
            <a:r>
              <a:rPr lang="en-US" altLang="ko-KR" dirty="0">
                <a:latin typeface="맑은 고딕"/>
                <a:ea typeface="맑은 고딕"/>
              </a:rPr>
              <a:t>: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    “</a:t>
            </a:r>
            <a:r>
              <a:rPr lang="ko-KR" altLang="en-US" dirty="0">
                <a:latin typeface="맑은 고딕"/>
                <a:ea typeface="맑은 고딕"/>
              </a:rPr>
              <a:t>로그인 실패했습니다</a:t>
            </a:r>
            <a:r>
              <a:rPr lang="en-US" altLang="ko-KR" dirty="0">
                <a:latin typeface="맑은 고딕"/>
                <a:ea typeface="맑은 고딕"/>
              </a:rPr>
              <a:t>.”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    </a:t>
            </a:r>
            <a:r>
              <a:rPr lang="ko-KR" altLang="en-US" dirty="0">
                <a:latin typeface="맑은 고딕"/>
                <a:ea typeface="맑은 고딕"/>
              </a:rPr>
              <a:t>이 경우 이용자는 유효한 </a:t>
            </a:r>
            <a:r>
              <a:rPr lang="en-US" altLang="ko-KR" dirty="0">
                <a:latin typeface="맑은 고딕"/>
                <a:ea typeface="맑은 고딕"/>
              </a:rPr>
              <a:t>ID</a:t>
            </a:r>
            <a:r>
              <a:rPr lang="ko-KR" altLang="en-US" dirty="0">
                <a:latin typeface="맑은 고딕"/>
                <a:ea typeface="맑은 고딕"/>
              </a:rPr>
              <a:t>와 </a:t>
            </a:r>
            <a:r>
              <a:rPr lang="en-US" altLang="ko-KR" dirty="0">
                <a:latin typeface="맑은 고딕"/>
                <a:ea typeface="맑은 고딕"/>
              </a:rPr>
              <a:t>Password</a:t>
            </a:r>
            <a:r>
              <a:rPr lang="ko-KR" altLang="en-US" dirty="0">
                <a:latin typeface="맑은 고딕"/>
                <a:ea typeface="맑은 고딕"/>
              </a:rPr>
              <a:t>를 입력해야 한다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7200B2-DCCF-4175-AE49-910C2FAE2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8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DE51-537E-481C-A951-1B7EC3B5381B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38538" y="343104"/>
            <a:ext cx="4248472" cy="31939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87387" y="133467"/>
            <a:ext cx="3308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신규 </a:t>
            </a:r>
            <a:r>
              <a:rPr lang="en-US" altLang="ko-KR" b="1" dirty="0"/>
              <a:t>SeerID </a:t>
            </a:r>
            <a:r>
              <a:rPr lang="ko-KR" altLang="en-US" b="1" dirty="0"/>
              <a:t>등록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538" y="881621"/>
            <a:ext cx="116414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ea typeface="맑은 고딕"/>
              </a:rPr>
              <a:t>■ </a:t>
            </a:r>
            <a:r>
              <a:rPr lang="en-US" altLang="ko-KR" dirty="0">
                <a:ea typeface="맑은 고딕"/>
                <a:hlinkClick r:id="rId3"/>
              </a:rPr>
              <a:t>http://www.seerioe.com</a:t>
            </a:r>
            <a:r>
              <a:rPr lang="en-US" altLang="ko-KR" dirty="0">
                <a:ea typeface="맑은 고딕"/>
              </a:rPr>
              <a:t> </a:t>
            </a:r>
            <a:r>
              <a:rPr lang="ko-KR" altLang="en-US" dirty="0">
                <a:ea typeface="맑은 고딕"/>
              </a:rPr>
              <a:t>접속한다</a:t>
            </a:r>
            <a:r>
              <a:rPr lang="en-US" altLang="ko-KR" dirty="0">
                <a:ea typeface="맑은 고딕"/>
              </a:rPr>
              <a:t>.</a:t>
            </a:r>
          </a:p>
          <a:p>
            <a:r>
              <a:rPr lang="ko-KR" altLang="en-US" dirty="0">
                <a:latin typeface="맑은 고딕"/>
                <a:ea typeface="맑은 고딕"/>
              </a:rPr>
              <a:t>■ 신규 </a:t>
            </a:r>
            <a:r>
              <a:rPr lang="en-US" altLang="ko-KR" dirty="0">
                <a:latin typeface="맑은 고딕"/>
                <a:ea typeface="맑은 고딕"/>
              </a:rPr>
              <a:t>SeerID </a:t>
            </a:r>
            <a:r>
              <a:rPr lang="ko-KR" altLang="en-US" dirty="0">
                <a:latin typeface="맑은 고딕"/>
                <a:ea typeface="맑은 고딕"/>
              </a:rPr>
              <a:t>등록을 위해서는 사전에 </a:t>
            </a:r>
            <a:r>
              <a:rPr lang="en-US" altLang="ko-KR" dirty="0">
                <a:latin typeface="맑은 고딕"/>
                <a:ea typeface="맑은 고딕"/>
              </a:rPr>
              <a:t>sing-up</a:t>
            </a:r>
            <a:r>
              <a:rPr lang="ko-KR" altLang="en-US" dirty="0">
                <a:latin typeface="맑은 고딕"/>
                <a:ea typeface="맑은 고딕"/>
              </a:rPr>
              <a:t>과 로그인을 해야 한다</a:t>
            </a:r>
            <a:r>
              <a:rPr lang="en-US" altLang="ko-KR" dirty="0">
                <a:latin typeface="맑은 고딕"/>
                <a:ea typeface="맑은 고딕"/>
              </a:rPr>
              <a:t>.</a:t>
            </a:r>
          </a:p>
          <a:p>
            <a:r>
              <a:rPr lang="en-US" altLang="ko-KR" b="1" dirty="0">
                <a:latin typeface="맑은 고딕"/>
                <a:ea typeface="맑은 고딕"/>
              </a:rPr>
              <a:t>■ SeerID </a:t>
            </a:r>
            <a:r>
              <a:rPr lang="ko-KR" altLang="en-US" b="1" dirty="0">
                <a:latin typeface="맑은 고딕"/>
                <a:ea typeface="맑은 고딕"/>
              </a:rPr>
              <a:t>규칙 </a:t>
            </a:r>
            <a:endParaRPr lang="en-US" altLang="ko-KR" b="1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O IoT </a:t>
            </a:r>
            <a:r>
              <a:rPr lang="ko-KR" altLang="en-US" dirty="0">
                <a:latin typeface="맑은 고딕"/>
                <a:ea typeface="맑은 고딕"/>
              </a:rPr>
              <a:t>서비스 제공자는 </a:t>
            </a:r>
            <a:r>
              <a:rPr lang="en-US" altLang="ko-KR" dirty="0">
                <a:latin typeface="맑은 고딕"/>
                <a:ea typeface="맑은 고딕"/>
              </a:rPr>
              <a:t>IoT</a:t>
            </a:r>
            <a:r>
              <a:rPr lang="ko-KR" altLang="en-US" dirty="0">
                <a:latin typeface="맑은 고딕"/>
                <a:ea typeface="맑은 고딕"/>
              </a:rPr>
              <a:t>를 위한 특정 사물과 그에 해당하는 가상 정보를 준비해야 한다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</a:t>
            </a:r>
            <a:r>
              <a:rPr lang="ko-KR" altLang="en-US" dirty="0">
                <a:latin typeface="맑은 고딕"/>
                <a:ea typeface="맑은 고딕"/>
              </a:rPr>
              <a:t> 여기서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사물은 물리적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구체적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계산 가능한 사물 뿐만 아니라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또한 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비 물질적이며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추상적이며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계산 불가능한 사물을 포함한다</a:t>
            </a:r>
            <a:r>
              <a:rPr lang="en-US" altLang="ko-KR" dirty="0">
                <a:latin typeface="맑은 고딕"/>
                <a:ea typeface="맑은 고딕"/>
              </a:rPr>
              <a:t>: </a:t>
            </a:r>
            <a:r>
              <a:rPr lang="ko-KR" altLang="en-US" dirty="0">
                <a:latin typeface="맑은 고딕"/>
                <a:ea typeface="맑은 고딕"/>
              </a:rPr>
              <a:t>예로 생각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행태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 err="1">
                <a:latin typeface="맑은 고딕"/>
                <a:ea typeface="맑은 고딕"/>
              </a:rPr>
              <a:t>연결망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음성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이미지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인공 사물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등</a:t>
            </a:r>
            <a:r>
              <a:rPr lang="en-US" altLang="ko-KR" dirty="0">
                <a:latin typeface="맑은 고딕"/>
                <a:ea typeface="맑은 고딕"/>
              </a:rPr>
              <a:t>.</a:t>
            </a:r>
            <a:r>
              <a:rPr lang="en-US" altLang="ko-KR" dirty="0"/>
              <a:t>    </a:t>
            </a:r>
            <a:endParaRPr lang="en-US" altLang="ko-KR" dirty="0">
              <a:latin typeface="맑은 고딕"/>
              <a:ea typeface="맑은 고딕"/>
            </a:endParaRPr>
          </a:p>
          <a:p>
            <a:r>
              <a:rPr lang="en-US" altLang="ko-KR" b="1" dirty="0">
                <a:latin typeface="맑은 고딕"/>
                <a:ea typeface="맑은 고딕"/>
              </a:rPr>
              <a:t>■ SeerID </a:t>
            </a:r>
            <a:r>
              <a:rPr lang="ko-KR" altLang="en-US" b="1" dirty="0">
                <a:latin typeface="맑은 고딕"/>
                <a:ea typeface="맑은 고딕"/>
              </a:rPr>
              <a:t>할당 규칙</a:t>
            </a:r>
            <a:endParaRPr lang="en-US" altLang="ko-KR" b="1" dirty="0">
              <a:latin typeface="맑은 고딕"/>
              <a:ea typeface="맑은 고딕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O SeerID</a:t>
            </a:r>
            <a:r>
              <a:rPr lang="ko-KR" altLang="en-US" dirty="0">
                <a:latin typeface="맑은 고딕"/>
                <a:ea typeface="맑은 고딕"/>
              </a:rPr>
              <a:t>는 </a:t>
            </a:r>
            <a:r>
              <a:rPr lang="en-US" altLang="ko-KR" dirty="0">
                <a:latin typeface="맑은 고딕"/>
                <a:ea typeface="맑은 고딕"/>
              </a:rPr>
              <a:t>Seer ID</a:t>
            </a:r>
            <a:r>
              <a:rPr lang="ko-KR" altLang="en-US" dirty="0">
                <a:latin typeface="맑은 고딕"/>
                <a:ea typeface="맑은 고딕"/>
              </a:rPr>
              <a:t>와 데이터 </a:t>
            </a:r>
            <a:r>
              <a:rPr lang="en-US" altLang="ko-KR" dirty="0">
                <a:latin typeface="맑은 고딕"/>
                <a:ea typeface="맑은 고딕"/>
              </a:rPr>
              <a:t>ID</a:t>
            </a:r>
            <a:r>
              <a:rPr lang="ko-KR" altLang="en-US" dirty="0">
                <a:latin typeface="맑은 고딕"/>
                <a:ea typeface="맑은 고딕"/>
              </a:rPr>
              <a:t>로 구성되며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여기서 </a:t>
            </a:r>
            <a:r>
              <a:rPr lang="en-US" altLang="ko-KR" dirty="0">
                <a:latin typeface="맑은 고딕"/>
                <a:ea typeface="맑은 고딕"/>
              </a:rPr>
              <a:t>Seer</a:t>
            </a:r>
            <a:r>
              <a:rPr lang="ko-KR" altLang="en-US" dirty="0">
                <a:latin typeface="맑은 고딕"/>
                <a:ea typeface="맑은 고딕"/>
              </a:rPr>
              <a:t>는 해당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사물과 그의 가상 정보의 소유자를 의미하며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   </a:t>
            </a:r>
            <a:r>
              <a:rPr lang="ko-KR" altLang="en-US" dirty="0">
                <a:latin typeface="맑은 고딕"/>
                <a:ea typeface="맑은 고딕"/>
              </a:rPr>
              <a:t>데이터 </a:t>
            </a:r>
            <a:r>
              <a:rPr lang="en-US" altLang="ko-KR" dirty="0">
                <a:latin typeface="맑은 고딕"/>
                <a:ea typeface="맑은 고딕"/>
              </a:rPr>
              <a:t>ID</a:t>
            </a:r>
            <a:r>
              <a:rPr lang="ko-KR" altLang="en-US" dirty="0">
                <a:latin typeface="맑은 고딕"/>
                <a:ea typeface="맑은 고딕"/>
              </a:rPr>
              <a:t>는 사물과 가상 정보 사이의 연결 이름을 의미한다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latin typeface="맑은 고딕"/>
                <a:ea typeface="맑은 고딕"/>
              </a:rPr>
              <a:t>O</a:t>
            </a:r>
            <a:r>
              <a:rPr lang="ko-KR" altLang="en-US" dirty="0">
                <a:latin typeface="맑은 고딕"/>
                <a:ea typeface="맑은 고딕"/>
              </a:rPr>
              <a:t> </a:t>
            </a:r>
            <a:r>
              <a:rPr lang="en-US" altLang="ko-KR" dirty="0">
                <a:latin typeface="맑은 고딕"/>
                <a:ea typeface="맑은 고딕"/>
              </a:rPr>
              <a:t>SeerID</a:t>
            </a:r>
            <a:r>
              <a:rPr lang="ko-KR" altLang="en-US" dirty="0">
                <a:latin typeface="맑은 고딕"/>
                <a:ea typeface="맑은 고딕"/>
              </a:rPr>
              <a:t>는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사람들이 일상 생활에서 이용하고</a:t>
            </a:r>
            <a:r>
              <a:rPr lang="en-US" altLang="ko-KR" dirty="0">
                <a:latin typeface="맑은 고딕"/>
                <a:ea typeface="맑은 고딕"/>
              </a:rPr>
              <a:t>, </a:t>
            </a:r>
            <a:r>
              <a:rPr lang="ko-KR" altLang="en-US" dirty="0">
                <a:latin typeface="맑은 고딕"/>
                <a:ea typeface="맑은 고딕"/>
              </a:rPr>
              <a:t>이해하는 자연어로 표현된다</a:t>
            </a:r>
            <a:r>
              <a:rPr lang="en-US" altLang="ko-KR" dirty="0">
                <a:latin typeface="맑은 고딕"/>
                <a:ea typeface="맑은 고딕"/>
              </a:rPr>
              <a:t>. </a:t>
            </a:r>
          </a:p>
          <a:p>
            <a:r>
              <a:rPr lang="en-US" altLang="ko-KR" dirty="0">
                <a:ea typeface="맑은 고딕"/>
              </a:rPr>
              <a:t>   SeerID</a:t>
            </a:r>
            <a:r>
              <a:rPr lang="ko-KR" altLang="en-US" dirty="0">
                <a:ea typeface="맑은 고딕"/>
              </a:rPr>
              <a:t>는</a:t>
            </a:r>
            <a:r>
              <a:rPr lang="en-US" altLang="ko-KR" dirty="0">
                <a:ea typeface="맑은 고딕"/>
              </a:rPr>
              <a:t> </a:t>
            </a:r>
            <a:r>
              <a:rPr lang="ko-KR" altLang="en-US" dirty="0">
                <a:ea typeface="맑은 고딕"/>
              </a:rPr>
              <a:t>영문 단어</a:t>
            </a:r>
            <a:r>
              <a:rPr lang="en-US" altLang="ko-KR" dirty="0">
                <a:ea typeface="맑은 고딕"/>
              </a:rPr>
              <a:t>, </a:t>
            </a:r>
            <a:r>
              <a:rPr lang="ko-KR" altLang="en-US" dirty="0">
                <a:ea typeface="맑은 고딕"/>
              </a:rPr>
              <a:t>숫자</a:t>
            </a:r>
            <a:r>
              <a:rPr lang="en-US" altLang="ko-KR" dirty="0">
                <a:ea typeface="맑은 고딕"/>
              </a:rPr>
              <a:t>, </a:t>
            </a:r>
            <a:r>
              <a:rPr lang="ko-KR" altLang="en-US" dirty="0">
                <a:ea typeface="맑은 고딕"/>
              </a:rPr>
              <a:t>글자</a:t>
            </a:r>
            <a:r>
              <a:rPr lang="en-US" altLang="ko-KR" dirty="0">
                <a:ea typeface="맑은 고딕"/>
              </a:rPr>
              <a:t>, </a:t>
            </a:r>
            <a:r>
              <a:rPr lang="ko-KR" altLang="en-US" dirty="0">
                <a:ea typeface="맑은 고딕"/>
              </a:rPr>
              <a:t>기호 혹은 이들의 결합에 의해 표기된다</a:t>
            </a:r>
            <a:r>
              <a:rPr lang="en-US" altLang="ko-KR" dirty="0">
                <a:ea typeface="맑은 고딕"/>
              </a:rPr>
              <a:t>. </a:t>
            </a:r>
            <a:endParaRPr lang="en-US" altLang="ko-KR" dirty="0"/>
          </a:p>
          <a:p>
            <a:r>
              <a:rPr lang="en-US" altLang="ko-KR" dirty="0">
                <a:ea typeface="맑은 고딕"/>
              </a:rPr>
              <a:t>O “#”, “@”</a:t>
            </a:r>
            <a:r>
              <a:rPr lang="ko-KR" altLang="en-US" dirty="0">
                <a:ea typeface="맑은 고딕"/>
              </a:rPr>
              <a:t>및 </a:t>
            </a:r>
            <a:r>
              <a:rPr lang="en-US" altLang="ko-KR" dirty="0">
                <a:ea typeface="맑은 고딕"/>
              </a:rPr>
              <a:t>“|”</a:t>
            </a:r>
            <a:r>
              <a:rPr lang="ko-KR" altLang="en-US" dirty="0">
                <a:ea typeface="맑은 고딕"/>
              </a:rPr>
              <a:t>와 같은 특수문자는 </a:t>
            </a:r>
            <a:r>
              <a:rPr lang="en-US" altLang="ko-KR" dirty="0">
                <a:ea typeface="맑은 고딕"/>
              </a:rPr>
              <a:t>SeerIoE</a:t>
            </a:r>
            <a:r>
              <a:rPr lang="ko-KR" altLang="en-US" dirty="0">
                <a:ea typeface="맑은 고딕"/>
              </a:rPr>
              <a:t>에 의해 예약된 예약어로서 </a:t>
            </a:r>
            <a:r>
              <a:rPr lang="en-US" altLang="ko-KR" dirty="0">
                <a:ea typeface="맑은 고딕"/>
              </a:rPr>
              <a:t>IoT </a:t>
            </a:r>
            <a:r>
              <a:rPr lang="ko-KR" altLang="en-US" dirty="0">
                <a:ea typeface="맑은 고딕"/>
              </a:rPr>
              <a:t>서비스 제공자에 의해 </a:t>
            </a:r>
            <a:endParaRPr lang="en-US" altLang="ko-KR" dirty="0">
              <a:ea typeface="맑은 고딕"/>
            </a:endParaRPr>
          </a:p>
          <a:p>
            <a:r>
              <a:rPr lang="en-US" altLang="ko-KR" dirty="0">
                <a:ea typeface="맑은 고딕"/>
              </a:rPr>
              <a:t>   </a:t>
            </a:r>
            <a:r>
              <a:rPr lang="ko-KR" altLang="en-US" dirty="0">
                <a:ea typeface="맑은 고딕"/>
              </a:rPr>
              <a:t>이들 특수 문자가 사용될 수 없다</a:t>
            </a:r>
            <a:r>
              <a:rPr lang="en-US" altLang="ko-KR" dirty="0">
                <a:ea typeface="맑은 고딕"/>
              </a:rPr>
              <a:t>. </a:t>
            </a:r>
            <a:r>
              <a:rPr lang="ko-KR" altLang="en-US" dirty="0">
                <a:ea typeface="맑은 고딕"/>
              </a:rPr>
              <a:t> </a:t>
            </a:r>
            <a:endParaRPr lang="en-US" altLang="ko-KR" dirty="0">
              <a:ea typeface="맑은 고딕"/>
            </a:endParaRPr>
          </a:p>
          <a:p>
            <a:r>
              <a:rPr lang="en-US" altLang="ko-KR" dirty="0">
                <a:ea typeface="맑은 고딕"/>
              </a:rPr>
              <a:t>O IOT</a:t>
            </a:r>
            <a:r>
              <a:rPr lang="ko-KR" altLang="en-US" dirty="0">
                <a:ea typeface="맑은 고딕"/>
              </a:rPr>
              <a:t> 서비스</a:t>
            </a:r>
            <a:r>
              <a:rPr lang="en-US" altLang="ko-KR" dirty="0">
                <a:ea typeface="맑은 고딕"/>
              </a:rPr>
              <a:t> </a:t>
            </a:r>
            <a:r>
              <a:rPr lang="ko-KR" altLang="en-US" dirty="0">
                <a:ea typeface="맑은 고딕"/>
              </a:rPr>
              <a:t>제공자가 해당 </a:t>
            </a:r>
            <a:r>
              <a:rPr lang="en-US" altLang="ko-KR" dirty="0">
                <a:ea typeface="맑은 고딕"/>
              </a:rPr>
              <a:t>SeerID</a:t>
            </a:r>
            <a:r>
              <a:rPr lang="ko-KR" altLang="en-US" dirty="0">
                <a:ea typeface="맑은 고딕"/>
              </a:rPr>
              <a:t>를 </a:t>
            </a:r>
            <a:r>
              <a:rPr lang="en-US" altLang="ko-KR" dirty="0">
                <a:ea typeface="맑은 고딕"/>
              </a:rPr>
              <a:t>SeerID </a:t>
            </a:r>
            <a:r>
              <a:rPr lang="ko-KR" altLang="en-US" dirty="0">
                <a:ea typeface="맑은 고딕"/>
              </a:rPr>
              <a:t>서버에 성공적으로 등록을 마쳤을 때</a:t>
            </a:r>
            <a:r>
              <a:rPr lang="en-US" altLang="ko-KR" dirty="0">
                <a:ea typeface="맑은 고딕"/>
              </a:rPr>
              <a:t>, </a:t>
            </a:r>
            <a:r>
              <a:rPr lang="ko-KR" altLang="en-US" dirty="0">
                <a:ea typeface="맑은 고딕"/>
              </a:rPr>
              <a:t>이 </a:t>
            </a:r>
            <a:r>
              <a:rPr lang="en-US" altLang="ko-KR" dirty="0">
                <a:ea typeface="맑은 고딕"/>
              </a:rPr>
              <a:t>SeerID</a:t>
            </a:r>
            <a:r>
              <a:rPr lang="ko-KR" altLang="en-US" dirty="0">
                <a:ea typeface="맑은 고딕"/>
              </a:rPr>
              <a:t>는 유효해 진다</a:t>
            </a:r>
            <a:r>
              <a:rPr lang="en-US" altLang="ko-KR" dirty="0">
                <a:ea typeface="맑은 고딕"/>
              </a:rPr>
              <a:t>. </a:t>
            </a:r>
            <a:r>
              <a:rPr lang="ko-KR" altLang="en-US" dirty="0">
                <a:ea typeface="맑은 고딕"/>
              </a:rPr>
              <a:t> </a:t>
            </a:r>
            <a:endParaRPr lang="en-US" altLang="ko-KR" dirty="0">
              <a:ea typeface="맑은 고딕"/>
            </a:endParaRPr>
          </a:p>
          <a:p>
            <a:r>
              <a:rPr lang="en-US" altLang="ko-KR" dirty="0">
                <a:ea typeface="맑은 고딕"/>
              </a:rPr>
              <a:t>O Seer ID</a:t>
            </a:r>
            <a:r>
              <a:rPr lang="ko-KR" altLang="en-US" dirty="0">
                <a:ea typeface="맑은 고딕"/>
              </a:rPr>
              <a:t>는 기존에 이미 등록된 다른 사람의 </a:t>
            </a:r>
            <a:r>
              <a:rPr lang="en-US" altLang="ko-KR" dirty="0">
                <a:ea typeface="맑은 고딕"/>
              </a:rPr>
              <a:t>SeerID</a:t>
            </a:r>
            <a:r>
              <a:rPr lang="ko-KR" altLang="en-US" dirty="0">
                <a:ea typeface="맑은 고딕"/>
              </a:rPr>
              <a:t>와 비교하여 중복을 피하고 유일해야 한다</a:t>
            </a:r>
            <a:r>
              <a:rPr lang="en-US" altLang="ko-KR" dirty="0">
                <a:ea typeface="맑은 고딕"/>
              </a:rPr>
              <a:t>. </a:t>
            </a:r>
          </a:p>
          <a:p>
            <a:r>
              <a:rPr lang="en-US" altLang="ko-KR" dirty="0">
                <a:ea typeface="맑은 고딕"/>
              </a:rPr>
              <a:t>   </a:t>
            </a:r>
            <a:r>
              <a:rPr lang="ko-KR" altLang="en-US" dirty="0">
                <a:ea typeface="맑은 고딕"/>
              </a:rPr>
              <a:t>만약 </a:t>
            </a:r>
            <a:r>
              <a:rPr lang="en-US" altLang="ko-KR" dirty="0">
                <a:ea typeface="맑은 고딕"/>
              </a:rPr>
              <a:t>IoT </a:t>
            </a:r>
            <a:r>
              <a:rPr lang="ko-KR" altLang="en-US" dirty="0">
                <a:ea typeface="맑은 고딕"/>
              </a:rPr>
              <a:t>서비스</a:t>
            </a:r>
            <a:r>
              <a:rPr lang="en-US" altLang="ko-KR" dirty="0">
                <a:ea typeface="맑은 고딕"/>
              </a:rPr>
              <a:t> </a:t>
            </a:r>
            <a:r>
              <a:rPr lang="ko-KR" altLang="en-US" dirty="0">
                <a:ea typeface="맑은 고딕"/>
              </a:rPr>
              <a:t>제공자가 이미 등록된 </a:t>
            </a:r>
            <a:r>
              <a:rPr lang="en-US" altLang="ko-KR" dirty="0">
                <a:ea typeface="맑은 고딕"/>
              </a:rPr>
              <a:t>SeerID</a:t>
            </a:r>
            <a:r>
              <a:rPr lang="ko-KR" altLang="en-US" dirty="0">
                <a:ea typeface="맑은 고딕"/>
              </a:rPr>
              <a:t>를</a:t>
            </a:r>
            <a:r>
              <a:rPr lang="en-US" altLang="ko-KR" dirty="0">
                <a:ea typeface="맑은 고딕"/>
              </a:rPr>
              <a:t> </a:t>
            </a:r>
            <a:r>
              <a:rPr lang="ko-KR" altLang="en-US" dirty="0">
                <a:ea typeface="맑은 고딕"/>
              </a:rPr>
              <a:t>등록 신청하면 다음과 같은 메시지가 전달된다</a:t>
            </a:r>
            <a:r>
              <a:rPr lang="en-US" altLang="ko-KR" dirty="0">
                <a:ea typeface="맑은 고딕"/>
              </a:rPr>
              <a:t>: </a:t>
            </a:r>
          </a:p>
          <a:p>
            <a:r>
              <a:rPr lang="en-US" altLang="ko-KR" dirty="0">
                <a:ea typeface="맑은 고딕"/>
              </a:rPr>
              <a:t>   “</a:t>
            </a:r>
            <a:r>
              <a:rPr lang="ko-KR" altLang="en-US" dirty="0">
                <a:ea typeface="맑은 고딕"/>
              </a:rPr>
              <a:t>이미 존재하는 </a:t>
            </a:r>
            <a:r>
              <a:rPr lang="en-US" altLang="ko-KR" dirty="0">
                <a:ea typeface="맑은 고딕"/>
              </a:rPr>
              <a:t>SeerID </a:t>
            </a:r>
            <a:r>
              <a:rPr lang="ko-KR" altLang="en-US" dirty="0">
                <a:ea typeface="맑은 고딕"/>
              </a:rPr>
              <a:t>입니다</a:t>
            </a:r>
            <a:r>
              <a:rPr lang="en-US" altLang="ko-KR" dirty="0">
                <a:ea typeface="맑은 고딕"/>
              </a:rPr>
              <a:t>. </a:t>
            </a:r>
            <a:r>
              <a:rPr lang="ko-KR" altLang="en-US" dirty="0">
                <a:ea typeface="맑은 고딕"/>
              </a:rPr>
              <a:t>다른 </a:t>
            </a:r>
            <a:r>
              <a:rPr lang="en-US" altLang="ko-KR" dirty="0">
                <a:ea typeface="맑은 고딕"/>
              </a:rPr>
              <a:t>Seer ID</a:t>
            </a:r>
            <a:r>
              <a:rPr lang="ko-KR" altLang="en-US" dirty="0">
                <a:ea typeface="맑은 고딕"/>
              </a:rPr>
              <a:t>를 입력하세요</a:t>
            </a:r>
            <a:r>
              <a:rPr lang="en-US" altLang="ko-KR" dirty="0">
                <a:ea typeface="맑은 고딕"/>
              </a:rPr>
              <a:t>.”</a:t>
            </a:r>
          </a:p>
          <a:p>
            <a:r>
              <a:rPr lang="en-US" altLang="ko-KR" dirty="0">
                <a:ea typeface="맑은 고딕"/>
              </a:rPr>
              <a:t>O</a:t>
            </a:r>
            <a:r>
              <a:rPr lang="ko-KR" altLang="en-US" dirty="0">
                <a:ea typeface="맑은 고딕"/>
              </a:rPr>
              <a:t> 데이터 </a:t>
            </a:r>
            <a:r>
              <a:rPr lang="en-US" altLang="ko-KR" dirty="0">
                <a:ea typeface="맑은 고딕"/>
              </a:rPr>
              <a:t>ID</a:t>
            </a:r>
            <a:r>
              <a:rPr lang="ko-KR" altLang="en-US" dirty="0">
                <a:ea typeface="맑은 고딕"/>
              </a:rPr>
              <a:t>는 </a:t>
            </a:r>
            <a:r>
              <a:rPr lang="en-US" altLang="ko-KR" dirty="0">
                <a:ea typeface="맑은 고딕"/>
              </a:rPr>
              <a:t>IoT </a:t>
            </a:r>
            <a:r>
              <a:rPr lang="ko-KR" altLang="en-US" dirty="0">
                <a:ea typeface="맑은 고딕"/>
              </a:rPr>
              <a:t>정보 제공자가 기존에 이미 등록한 데이터 </a:t>
            </a:r>
            <a:r>
              <a:rPr lang="en-US" altLang="ko-KR" dirty="0">
                <a:ea typeface="맑은 고딕"/>
              </a:rPr>
              <a:t>ID</a:t>
            </a:r>
            <a:r>
              <a:rPr lang="ko-KR" altLang="en-US" dirty="0">
                <a:ea typeface="맑은 고딕"/>
              </a:rPr>
              <a:t>들과 비교하여 중복을 피한 </a:t>
            </a:r>
            <a:endParaRPr lang="en-US" altLang="ko-KR" dirty="0">
              <a:ea typeface="맑은 고딕"/>
            </a:endParaRPr>
          </a:p>
          <a:p>
            <a:r>
              <a:rPr lang="en-US" altLang="ko-KR" dirty="0">
                <a:ea typeface="맑은 고딕"/>
              </a:rPr>
              <a:t>   </a:t>
            </a:r>
            <a:r>
              <a:rPr lang="ko-KR" altLang="en-US" dirty="0">
                <a:ea typeface="맑은 고딕"/>
              </a:rPr>
              <a:t>유일한 데이터 </a:t>
            </a:r>
            <a:r>
              <a:rPr lang="en-US" altLang="ko-KR" dirty="0">
                <a:ea typeface="맑은 고딕"/>
              </a:rPr>
              <a:t>ID </a:t>
            </a:r>
            <a:r>
              <a:rPr lang="ko-KR" altLang="en-US" dirty="0">
                <a:ea typeface="맑은 고딕"/>
              </a:rPr>
              <a:t>여야 한다</a:t>
            </a:r>
            <a:r>
              <a:rPr lang="en-US" altLang="ko-KR" dirty="0">
                <a:ea typeface="맑은 고딕"/>
              </a:rPr>
              <a:t>. </a:t>
            </a:r>
          </a:p>
          <a:p>
            <a:r>
              <a:rPr lang="en-US" altLang="ko-KR" dirty="0">
                <a:ea typeface="맑은 고딕"/>
              </a:rPr>
              <a:t>   </a:t>
            </a:r>
            <a:r>
              <a:rPr lang="ko-KR" altLang="en-US" dirty="0">
                <a:ea typeface="맑은 고딕"/>
              </a:rPr>
              <a:t>마약 </a:t>
            </a:r>
            <a:r>
              <a:rPr lang="en-US" altLang="ko-KR" dirty="0">
                <a:ea typeface="맑은 고딕"/>
              </a:rPr>
              <a:t>IoT </a:t>
            </a:r>
            <a:r>
              <a:rPr lang="ko-KR" altLang="en-US" dirty="0">
                <a:ea typeface="맑은 고딕"/>
              </a:rPr>
              <a:t>서비스 제공자가 중복된 데이터 </a:t>
            </a:r>
            <a:r>
              <a:rPr lang="en-US" altLang="ko-KR" dirty="0">
                <a:ea typeface="맑은 고딕"/>
              </a:rPr>
              <a:t>ID</a:t>
            </a:r>
            <a:r>
              <a:rPr lang="ko-KR" altLang="en-US" dirty="0">
                <a:ea typeface="맑은 고딕"/>
              </a:rPr>
              <a:t>를 입력할 경우</a:t>
            </a:r>
            <a:r>
              <a:rPr lang="en-US" altLang="ko-KR" dirty="0">
                <a:ea typeface="맑은 고딕"/>
              </a:rPr>
              <a:t>, </a:t>
            </a:r>
            <a:r>
              <a:rPr lang="ko-KR" altLang="en-US" dirty="0">
                <a:ea typeface="맑은 고딕"/>
              </a:rPr>
              <a:t>다음과 같은 메시지가 전달된다</a:t>
            </a:r>
            <a:r>
              <a:rPr lang="en-US" altLang="ko-KR" dirty="0">
                <a:ea typeface="맑은 고딕"/>
              </a:rPr>
              <a:t>: </a:t>
            </a:r>
          </a:p>
          <a:p>
            <a:r>
              <a:rPr lang="en-US" altLang="ko-KR" dirty="0">
                <a:ea typeface="맑은 고딕"/>
              </a:rPr>
              <a:t>   “</a:t>
            </a:r>
            <a:r>
              <a:rPr lang="ko-KR" altLang="en-US" dirty="0">
                <a:ea typeface="맑은 고딕"/>
              </a:rPr>
              <a:t>이 데이터 </a:t>
            </a:r>
            <a:r>
              <a:rPr lang="en-US" altLang="ko-KR" dirty="0">
                <a:ea typeface="맑은 고딕"/>
              </a:rPr>
              <a:t>ID</a:t>
            </a:r>
            <a:r>
              <a:rPr lang="ko-KR" altLang="en-US" dirty="0">
                <a:ea typeface="맑은 고딕"/>
              </a:rPr>
              <a:t>는 이미 등록된 것입니다</a:t>
            </a:r>
            <a:r>
              <a:rPr lang="en-US" altLang="ko-KR" dirty="0">
                <a:ea typeface="맑은 고딕"/>
              </a:rPr>
              <a:t>. </a:t>
            </a:r>
            <a:r>
              <a:rPr lang="ko-KR" altLang="en-US" dirty="0">
                <a:ea typeface="맑은 고딕"/>
              </a:rPr>
              <a:t>다른 데이터 </a:t>
            </a:r>
            <a:r>
              <a:rPr lang="en-US" altLang="ko-KR" dirty="0">
                <a:ea typeface="맑은 고딕"/>
              </a:rPr>
              <a:t>ID</a:t>
            </a:r>
            <a:r>
              <a:rPr lang="ko-KR" altLang="en-US" dirty="0">
                <a:ea typeface="맑은 고딕"/>
              </a:rPr>
              <a:t>를 입력하세요</a:t>
            </a:r>
            <a:r>
              <a:rPr lang="en-US" altLang="ko-KR" dirty="0">
                <a:ea typeface="맑은 고딕"/>
              </a:rPr>
              <a:t>.”  </a:t>
            </a:r>
            <a:endParaRPr lang="en-US" altLang="ko-KR" dirty="0">
              <a:latin typeface="맑은 고딕"/>
              <a:ea typeface="맑은 고딕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02103D5-7288-4B14-9407-B7B640E115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3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A10572D-36DE-4A42-A9E1-EDBF810D1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54" t="25245" r="36485" b="18562"/>
          <a:stretch/>
        </p:blipFill>
        <p:spPr>
          <a:xfrm>
            <a:off x="527120" y="867910"/>
            <a:ext cx="3262440" cy="569914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ED9331B-F8EA-4A83-ADC1-6A5AE9271845}"/>
              </a:ext>
            </a:extLst>
          </p:cNvPr>
          <p:cNvSpPr/>
          <p:nvPr/>
        </p:nvSpPr>
        <p:spPr>
          <a:xfrm>
            <a:off x="1971262" y="240100"/>
            <a:ext cx="5459971" cy="346249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D1970-05B0-47EE-ADA0-FE0EFDEAF462}"/>
              </a:ext>
            </a:extLst>
          </p:cNvPr>
          <p:cNvSpPr txBox="1"/>
          <p:nvPr/>
        </p:nvSpPr>
        <p:spPr>
          <a:xfrm>
            <a:off x="2278496" y="65295"/>
            <a:ext cx="4897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What is SeerIoE?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B072E-9FAB-46BB-BB0D-0F32FF016F45}"/>
              </a:ext>
            </a:extLst>
          </p:cNvPr>
          <p:cNvSpPr txBox="1"/>
          <p:nvPr/>
        </p:nvSpPr>
        <p:spPr>
          <a:xfrm>
            <a:off x="752909" y="4130610"/>
            <a:ext cx="1810996" cy="226591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5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ko-KR" sz="1000" b="1" dirty="0"/>
              <a:t>Seerioe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|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What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is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SeerIoE ?</a:t>
            </a:r>
            <a:endParaRPr lang="ko-KR" altLang="en-US" sz="1000" dirty="0"/>
          </a:p>
        </p:txBody>
      </p:sp>
      <p:pic>
        <p:nvPicPr>
          <p:cNvPr id="8" name="Picture 2" descr="ì¤ë§í¸ í°, ìì´ì½, íë, ê¸°í¸, ë¸ë, íµì , ê¸°ì , ì ì ì í, ì í, ëí">
            <a:extLst>
              <a:ext uri="{FF2B5EF4-FFF2-40B4-BE49-F238E27FC236}">
                <a16:creationId xmlns:a16="http://schemas.microsoft.com/office/drawing/2014/main" id="{F1F67190-9840-4002-BE84-7ABCCD428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4455" r="19271" b="4309"/>
          <a:stretch/>
        </p:blipFill>
        <p:spPr bwMode="auto">
          <a:xfrm rot="5400000">
            <a:off x="6289556" y="945858"/>
            <a:ext cx="3765832" cy="74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C72AB7-7B91-4D66-9C03-1F5EC8923219}"/>
              </a:ext>
            </a:extLst>
          </p:cNvPr>
          <p:cNvSpPr txBox="1"/>
          <p:nvPr/>
        </p:nvSpPr>
        <p:spPr>
          <a:xfrm>
            <a:off x="5405827" y="867910"/>
            <a:ext cx="5005536" cy="187743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/>
              <a:t>D </a:t>
            </a:r>
            <a:r>
              <a:rPr lang="en-US" altLang="ko-KR" sz="2000" b="1" dirty="0"/>
              <a:t>IoE </a:t>
            </a:r>
            <a:r>
              <a:rPr lang="en-US" altLang="ko-KR" sz="4400" b="1" dirty="0"/>
              <a:t>Y</a:t>
            </a:r>
          </a:p>
          <a:p>
            <a:pPr algn="ctr"/>
            <a:r>
              <a:rPr lang="en-US" altLang="ko-KR" b="1" dirty="0"/>
              <a:t>Do IoE Yourself !</a:t>
            </a:r>
          </a:p>
          <a:p>
            <a:pPr algn="ctr"/>
            <a:endParaRPr lang="en-US" altLang="ko-KR" b="1" dirty="0"/>
          </a:p>
          <a:p>
            <a:pPr algn="ctr"/>
            <a:r>
              <a:rPr lang="en-US" altLang="ko-KR" b="1" dirty="0"/>
              <a:t>Input “seerioe | what is seerioe?”</a:t>
            </a:r>
          </a:p>
          <a:p>
            <a:pPr algn="ctr"/>
            <a:r>
              <a:rPr lang="en-US" altLang="ko-KR" b="1" dirty="0"/>
              <a:t>in </a:t>
            </a:r>
            <a:r>
              <a:rPr lang="en-US" altLang="ko-KR" b="1" dirty="0">
                <a:hlinkClick r:id="rId4"/>
              </a:rPr>
              <a:t>http://www.seerioe.com</a:t>
            </a:r>
            <a:r>
              <a:rPr lang="en-US" altLang="ko-KR" b="1" dirty="0"/>
              <a:t>  </a:t>
            </a:r>
            <a:endParaRPr lang="ko-KR" altLang="en-US" b="1" dirty="0"/>
          </a:p>
        </p:txBody>
      </p:sp>
      <p:sp>
        <p:nvSpPr>
          <p:cNvPr id="2" name="화살표: 줄무늬가 있는 오른쪽 1">
            <a:extLst>
              <a:ext uri="{FF2B5EF4-FFF2-40B4-BE49-F238E27FC236}">
                <a16:creationId xmlns:a16="http://schemas.microsoft.com/office/drawing/2014/main" id="{ACE64D7E-AF6D-40BD-9F49-5635CFB562DF}"/>
              </a:ext>
            </a:extLst>
          </p:cNvPr>
          <p:cNvSpPr/>
          <p:nvPr/>
        </p:nvSpPr>
        <p:spPr>
          <a:xfrm>
            <a:off x="3882218" y="2523200"/>
            <a:ext cx="459314" cy="3414905"/>
          </a:xfrm>
          <a:prstGeom prst="striped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F5AE62C-0ED4-44D8-A9B6-55018497F2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0" t="23387" r="35038" b="20586"/>
          <a:stretch/>
        </p:blipFill>
        <p:spPr>
          <a:xfrm>
            <a:off x="5149679" y="3085317"/>
            <a:ext cx="5930779" cy="33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95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DE51-537E-481C-A951-1B7EC3B5381B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38538" y="343104"/>
            <a:ext cx="4248472" cy="31939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87387" y="133467"/>
            <a:ext cx="3308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SeerID  </a:t>
            </a:r>
            <a:r>
              <a:rPr lang="ko-KR" altLang="en-US" b="1" dirty="0"/>
              <a:t>표기법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F7014-EA97-449A-AE40-0E25FE589343}"/>
              </a:ext>
            </a:extLst>
          </p:cNvPr>
          <p:cNvSpPr txBox="1"/>
          <p:nvPr/>
        </p:nvSpPr>
        <p:spPr>
          <a:xfrm>
            <a:off x="373381" y="1825289"/>
            <a:ext cx="551677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b="1" dirty="0"/>
              <a:t>    </a:t>
            </a:r>
            <a:r>
              <a:rPr lang="en-US" altLang="ko-KR" sz="1350" b="1" dirty="0">
                <a:solidFill>
                  <a:srgbClr val="FF0000"/>
                </a:solidFill>
              </a:rPr>
              <a:t>①  ③  ④    ②    ①</a:t>
            </a:r>
            <a:endParaRPr lang="en-US" altLang="ko-KR" sz="600" b="1" dirty="0">
              <a:solidFill>
                <a:srgbClr val="FF0000"/>
              </a:solidFill>
            </a:endParaRPr>
          </a:p>
          <a:p>
            <a:r>
              <a:rPr lang="en-US" altLang="ko-KR" sz="1350" b="1" dirty="0"/>
              <a:t>     </a:t>
            </a:r>
            <a:r>
              <a:rPr lang="en-US" altLang="ko-KR" b="1" dirty="0"/>
              <a:t># ID | Seer #</a:t>
            </a:r>
          </a:p>
          <a:p>
            <a:r>
              <a:rPr lang="en-US" altLang="ko-KR" sz="1350" b="1" dirty="0"/>
              <a:t>     </a:t>
            </a:r>
            <a:r>
              <a:rPr lang="en-US" altLang="ko-KR" sz="1350" b="1" dirty="0">
                <a:solidFill>
                  <a:srgbClr val="FF0000"/>
                </a:solidFill>
              </a:rPr>
              <a:t>①</a:t>
            </a:r>
            <a:r>
              <a:rPr lang="en-US" altLang="ko-KR" sz="1350" b="1" dirty="0"/>
              <a:t> #: SeerID </a:t>
            </a:r>
            <a:r>
              <a:rPr lang="ko-KR" altLang="en-US" sz="1350" b="1" dirty="0" err="1"/>
              <a:t>구분자</a:t>
            </a:r>
            <a:r>
              <a:rPr lang="ko-KR" altLang="en-US" sz="1350" b="1" dirty="0"/>
              <a:t> </a:t>
            </a:r>
            <a:endParaRPr lang="en-US" altLang="ko-KR" sz="1350" b="1" dirty="0"/>
          </a:p>
          <a:p>
            <a:r>
              <a:rPr lang="en-US" altLang="ko-KR" sz="1350" b="1" dirty="0"/>
              <a:t>     </a:t>
            </a:r>
            <a:r>
              <a:rPr lang="en-US" altLang="ko-KR" sz="1350" b="1" dirty="0">
                <a:solidFill>
                  <a:srgbClr val="FF0000"/>
                </a:solidFill>
              </a:rPr>
              <a:t>②</a:t>
            </a:r>
            <a:r>
              <a:rPr lang="en-US" altLang="ko-KR" sz="1350" b="1" dirty="0"/>
              <a:t> Seer: </a:t>
            </a:r>
            <a:r>
              <a:rPr lang="ko-KR" altLang="en-US" sz="1350" b="1" dirty="0"/>
              <a:t>사물과 가상 정보 소유자</a:t>
            </a:r>
            <a:endParaRPr lang="en-US" altLang="ko-KR" sz="1350" b="1" dirty="0"/>
          </a:p>
          <a:p>
            <a:r>
              <a:rPr lang="en-US" altLang="ko-KR" sz="1350" b="1" dirty="0"/>
              <a:t>     </a:t>
            </a:r>
            <a:r>
              <a:rPr lang="en-US" altLang="ko-KR" sz="1350" b="1" dirty="0">
                <a:solidFill>
                  <a:srgbClr val="FF0000"/>
                </a:solidFill>
              </a:rPr>
              <a:t>③ </a:t>
            </a:r>
            <a:r>
              <a:rPr lang="en-US" altLang="ko-KR" sz="1350" b="1" dirty="0"/>
              <a:t>ID: </a:t>
            </a:r>
            <a:r>
              <a:rPr lang="ko-KR" altLang="en-US" sz="1350" b="1" dirty="0"/>
              <a:t>사물</a:t>
            </a:r>
            <a:r>
              <a:rPr lang="en-US" altLang="ko-KR" sz="1350" b="1" dirty="0"/>
              <a:t>/</a:t>
            </a:r>
            <a:r>
              <a:rPr lang="ko-KR" altLang="en-US" sz="1350" b="1" dirty="0"/>
              <a:t>가상정보 소유자</a:t>
            </a:r>
            <a:endParaRPr lang="en-US" altLang="ko-KR" sz="1350" b="1" dirty="0"/>
          </a:p>
          <a:p>
            <a:r>
              <a:rPr lang="en-US" altLang="ko-KR" sz="1350" b="1" dirty="0"/>
              <a:t>     </a:t>
            </a:r>
            <a:r>
              <a:rPr lang="en-US" altLang="ko-KR" sz="1350" b="1" dirty="0">
                <a:solidFill>
                  <a:srgbClr val="FF0000"/>
                </a:solidFill>
              </a:rPr>
              <a:t>④ </a:t>
            </a:r>
            <a:r>
              <a:rPr lang="en-US" altLang="ko-KR" sz="1350" b="1" dirty="0"/>
              <a:t>| : </a:t>
            </a:r>
            <a:r>
              <a:rPr lang="ko-KR" altLang="en-US" sz="1350" b="1" dirty="0"/>
              <a:t>사물 </a:t>
            </a:r>
            <a:r>
              <a:rPr lang="en-US" altLang="ko-KR" sz="1350" b="1" dirty="0"/>
              <a:t>ID</a:t>
            </a:r>
            <a:r>
              <a:rPr lang="ko-KR" altLang="en-US" sz="1350" b="1" dirty="0"/>
              <a:t>와 데이터 </a:t>
            </a:r>
            <a:r>
              <a:rPr lang="en-US" altLang="ko-KR" sz="1350" b="1" dirty="0"/>
              <a:t>ID </a:t>
            </a:r>
            <a:r>
              <a:rPr lang="ko-KR" altLang="en-US" sz="1350" b="1" dirty="0" err="1"/>
              <a:t>구분자</a:t>
            </a:r>
            <a:r>
              <a:rPr lang="ko-KR" altLang="en-US" sz="1350" b="1" dirty="0"/>
              <a:t> </a:t>
            </a:r>
            <a:r>
              <a:rPr lang="en-US" altLang="ko-KR" sz="1350" b="1" dirty="0"/>
              <a:t> </a:t>
            </a:r>
            <a:r>
              <a:rPr lang="ko-KR" altLang="en-US" sz="1350" b="1" dirty="0"/>
              <a:t> </a:t>
            </a:r>
            <a:endParaRPr lang="en-US" altLang="ko-KR" sz="135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AE805-C11A-40C0-86D9-AB7FC151F679}"/>
              </a:ext>
            </a:extLst>
          </p:cNvPr>
          <p:cNvSpPr txBox="1"/>
          <p:nvPr/>
        </p:nvSpPr>
        <p:spPr>
          <a:xfrm>
            <a:off x="6234336" y="1501408"/>
            <a:ext cx="4752528" cy="40011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seerid_service</a:t>
            </a:r>
            <a:r>
              <a:rPr lang="en-US" altLang="ko-KR" sz="2000" b="1" dirty="0"/>
              <a:t> | sip</a:t>
            </a:r>
            <a:endParaRPr lang="ko-KR" alt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53FD9B-5838-4039-BDF0-8B3483195810}"/>
              </a:ext>
            </a:extLst>
          </p:cNvPr>
          <p:cNvSpPr txBox="1"/>
          <p:nvPr/>
        </p:nvSpPr>
        <p:spPr>
          <a:xfrm>
            <a:off x="6244652" y="2008353"/>
            <a:ext cx="4752528" cy="40011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hydrogen_sulfide02.co | </a:t>
            </a:r>
            <a:r>
              <a:rPr lang="en-US" altLang="ko-KR" sz="2000" b="1" dirty="0" err="1"/>
              <a:t>k_smartfarm</a:t>
            </a:r>
            <a:endParaRPr lang="ko-KR" alt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B396C5-0348-4549-B3B2-3B92E95245F1}"/>
              </a:ext>
            </a:extLst>
          </p:cNvPr>
          <p:cNvSpPr txBox="1"/>
          <p:nvPr/>
        </p:nvSpPr>
        <p:spPr>
          <a:xfrm>
            <a:off x="6244652" y="2525077"/>
            <a:ext cx="4752528" cy="40011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trump.Singapore</a:t>
            </a:r>
            <a:r>
              <a:rPr lang="en-US" altLang="ko-KR" sz="2000" b="1" dirty="0"/>
              <a:t> | </a:t>
            </a:r>
            <a:r>
              <a:rPr lang="en-US" altLang="ko-KR" sz="2000" b="1" dirty="0" err="1"/>
              <a:t>nytimes</a:t>
            </a:r>
            <a:endParaRPr lang="ko-KR" altLang="en-US" sz="2000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60EC43C-B765-49EF-ACBA-AF7085C70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7" t="40196" r="75988" b="38795"/>
          <a:stretch/>
        </p:blipFill>
        <p:spPr>
          <a:xfrm>
            <a:off x="8099847" y="4854213"/>
            <a:ext cx="2460576" cy="186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8D6E03-6BAC-444D-B693-BAA3A352EC23}"/>
              </a:ext>
            </a:extLst>
          </p:cNvPr>
          <p:cNvSpPr txBox="1"/>
          <p:nvPr/>
        </p:nvSpPr>
        <p:spPr>
          <a:xfrm rot="20529199">
            <a:off x="8486498" y="5160764"/>
            <a:ext cx="1902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FF0000"/>
                </a:solidFill>
              </a:rPr>
              <a:t>Trump.Singapore@nyt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ADD364A-AEDA-4113-AB9B-EBF2CA4475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50" t="28561" r="17609" b="12610"/>
          <a:stretch/>
        </p:blipFill>
        <p:spPr>
          <a:xfrm>
            <a:off x="4847488" y="4845621"/>
            <a:ext cx="3252358" cy="2145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C9ABB2-9775-441F-8723-8DD7E62C7EC5}"/>
              </a:ext>
            </a:extLst>
          </p:cNvPr>
          <p:cNvSpPr txBox="1"/>
          <p:nvPr/>
        </p:nvSpPr>
        <p:spPr>
          <a:xfrm>
            <a:off x="373381" y="872585"/>
            <a:ext cx="11641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/>
                <a:ea typeface="맑은 고딕"/>
              </a:rPr>
              <a:t>사물에 </a:t>
            </a:r>
            <a:r>
              <a:rPr lang="en-US" altLang="ko-KR" b="1" dirty="0">
                <a:latin typeface="맑은 고딕"/>
                <a:ea typeface="맑은 고딕"/>
              </a:rPr>
              <a:t>SeerID </a:t>
            </a:r>
            <a:r>
              <a:rPr lang="ko-KR" altLang="en-US" b="1" dirty="0">
                <a:latin typeface="맑은 고딕"/>
                <a:ea typeface="맑은 고딕"/>
              </a:rPr>
              <a:t>표기법과</a:t>
            </a:r>
            <a:r>
              <a:rPr lang="en-US" altLang="ko-KR" b="1" dirty="0">
                <a:latin typeface="맑은 고딕"/>
                <a:ea typeface="맑은 고딕"/>
              </a:rPr>
              <a:t> SeerIoE </a:t>
            </a:r>
            <a:r>
              <a:rPr lang="ko-KR" altLang="en-US" b="1" dirty="0">
                <a:latin typeface="맑은 고딕"/>
                <a:ea typeface="맑은 고딕"/>
              </a:rPr>
              <a:t>검색 창에서 </a:t>
            </a:r>
            <a:r>
              <a:rPr lang="en-US" altLang="ko-KR" b="1" dirty="0">
                <a:latin typeface="맑은 고딕"/>
                <a:ea typeface="맑은 고딕"/>
              </a:rPr>
              <a:t>SeerID </a:t>
            </a:r>
            <a:r>
              <a:rPr lang="ko-KR" altLang="en-US" b="1" dirty="0">
                <a:latin typeface="맑은 고딕"/>
                <a:ea typeface="맑은 고딕"/>
              </a:rPr>
              <a:t>입력</a:t>
            </a:r>
            <a:r>
              <a:rPr lang="en-US" altLang="ko-KR" b="1" dirty="0">
                <a:latin typeface="맑은 고딕"/>
                <a:ea typeface="맑은 고딕"/>
              </a:rPr>
              <a:t> </a:t>
            </a:r>
            <a:r>
              <a:rPr lang="ko-KR" altLang="en-US" b="1" dirty="0">
                <a:latin typeface="맑은 고딕"/>
                <a:ea typeface="맑은 고딕"/>
              </a:rPr>
              <a:t>방법은 반대 순서를 가진다</a:t>
            </a:r>
            <a:r>
              <a:rPr lang="en-US" altLang="ko-KR" b="1" dirty="0">
                <a:latin typeface="맑은 고딕"/>
                <a:ea typeface="맑은 고딕"/>
              </a:rPr>
              <a:t>. </a:t>
            </a:r>
          </a:p>
          <a:p>
            <a:endParaRPr lang="en-US" altLang="ko-KR" b="1" dirty="0">
              <a:latin typeface="맑은 고딕"/>
              <a:ea typeface="맑은 고딕"/>
            </a:endParaRPr>
          </a:p>
          <a:p>
            <a:r>
              <a:rPr lang="ko-KR" altLang="en-US" b="1" dirty="0">
                <a:latin typeface="맑은 고딕"/>
                <a:ea typeface="맑은 고딕"/>
              </a:rPr>
              <a:t>■ 사물에 </a:t>
            </a:r>
            <a:r>
              <a:rPr lang="en-US" altLang="ko-KR" b="1" dirty="0">
                <a:latin typeface="맑은 고딕"/>
                <a:ea typeface="맑은 고딕"/>
              </a:rPr>
              <a:t>SeerID </a:t>
            </a:r>
            <a:r>
              <a:rPr lang="ko-KR" altLang="en-US" b="1" dirty="0">
                <a:latin typeface="맑은 고딕"/>
                <a:ea typeface="맑은 고딕"/>
              </a:rPr>
              <a:t>표기법</a:t>
            </a:r>
            <a:endParaRPr lang="en-US" altLang="ko-KR" b="1" dirty="0">
              <a:latin typeface="맑은 고딕"/>
              <a:ea typeface="맑은 고딕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A1395B-96E6-45B5-B6EC-3692FBFF8692}"/>
              </a:ext>
            </a:extLst>
          </p:cNvPr>
          <p:cNvSpPr txBox="1"/>
          <p:nvPr/>
        </p:nvSpPr>
        <p:spPr>
          <a:xfrm>
            <a:off x="373381" y="3459840"/>
            <a:ext cx="5064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/>
                <a:ea typeface="맑은 고딕"/>
              </a:rPr>
              <a:t>■ 검색창에서</a:t>
            </a:r>
            <a:r>
              <a:rPr lang="en-US" altLang="ko-KR" b="1" dirty="0">
                <a:latin typeface="맑은 고딕"/>
                <a:ea typeface="맑은 고딕"/>
              </a:rPr>
              <a:t> SeerID </a:t>
            </a:r>
            <a:r>
              <a:rPr lang="ko-KR" altLang="en-US" b="1" dirty="0">
                <a:latin typeface="맑은 고딕"/>
                <a:ea typeface="맑은 고딕"/>
              </a:rPr>
              <a:t>입력</a:t>
            </a:r>
            <a:r>
              <a:rPr lang="en-US" altLang="ko-KR" b="1" dirty="0">
                <a:latin typeface="맑은 고딕"/>
                <a:ea typeface="맑은 고딕"/>
              </a:rPr>
              <a:t> </a:t>
            </a:r>
            <a:r>
              <a:rPr lang="ko-KR" altLang="en-US" b="1" dirty="0" err="1">
                <a:latin typeface="맑은 고딕"/>
                <a:ea typeface="맑은 고딕"/>
              </a:rPr>
              <a:t>귳</a:t>
            </a:r>
            <a:endParaRPr lang="en-US" altLang="ko-KR" b="1" dirty="0"/>
          </a:p>
          <a:p>
            <a:r>
              <a:rPr lang="ko-KR" altLang="en-US" b="1" dirty="0" err="1">
                <a:latin typeface="맑은 고딕"/>
                <a:ea typeface="맑은 고딕"/>
              </a:rPr>
              <a:t>ㅣㄱ</a:t>
            </a:r>
            <a:endParaRPr lang="en-US" altLang="ko-KR" b="1" dirty="0">
              <a:latin typeface="맑은 고딕"/>
              <a:ea typeface="맑은 고딕"/>
            </a:endParaRPr>
          </a:p>
          <a:p>
            <a:endParaRPr lang="en-US" altLang="ko-KR" b="1" dirty="0">
              <a:latin typeface="맑은 고딕"/>
              <a:ea typeface="맑은 고딕"/>
            </a:endParaRPr>
          </a:p>
          <a:p>
            <a:endParaRPr lang="en-US" altLang="ko-KR" b="1" dirty="0">
              <a:latin typeface="맑은 고딕"/>
              <a:ea typeface="맑은 고딕"/>
            </a:endParaRPr>
          </a:p>
          <a:p>
            <a:endParaRPr lang="en-US" altLang="ko-KR" b="1" dirty="0">
              <a:latin typeface="맑은 고딕"/>
              <a:ea typeface="맑은 고딕"/>
            </a:endParaRPr>
          </a:p>
          <a:p>
            <a:r>
              <a:rPr lang="en-US" altLang="ko-KR" b="1" dirty="0">
                <a:solidFill>
                  <a:srgbClr val="FF0000"/>
                </a:solidFill>
                <a:latin typeface="맑은 고딕"/>
                <a:ea typeface="맑은 고딕"/>
              </a:rPr>
              <a:t>①</a:t>
            </a:r>
            <a:r>
              <a:rPr lang="en-US" altLang="ko-KR" b="1" dirty="0">
                <a:latin typeface="맑은 고딕"/>
                <a:ea typeface="맑은 고딕"/>
              </a:rPr>
              <a:t> IOT</a:t>
            </a:r>
            <a:r>
              <a:rPr lang="ko-KR" altLang="en-US" b="1" dirty="0">
                <a:latin typeface="맑은 고딕"/>
                <a:ea typeface="맑은 고딕"/>
              </a:rPr>
              <a:t> 서비스 제공자 </a:t>
            </a:r>
            <a:r>
              <a:rPr lang="en-US" altLang="ko-KR" b="1" dirty="0">
                <a:latin typeface="맑은 고딕"/>
                <a:ea typeface="맑은 고딕"/>
              </a:rPr>
              <a:t>ID  </a:t>
            </a:r>
          </a:p>
          <a:p>
            <a:r>
              <a:rPr lang="en-US" altLang="ko-KR" b="1" dirty="0">
                <a:solidFill>
                  <a:srgbClr val="FF0000"/>
                </a:solidFill>
                <a:latin typeface="맑은 고딕"/>
                <a:ea typeface="맑은 고딕"/>
              </a:rPr>
              <a:t>②</a:t>
            </a:r>
            <a:r>
              <a:rPr lang="en-US" altLang="ko-KR" b="1" dirty="0">
                <a:latin typeface="맑은 고딕"/>
                <a:ea typeface="맑은 고딕"/>
              </a:rPr>
              <a:t> </a:t>
            </a:r>
            <a:r>
              <a:rPr lang="ko-KR" altLang="en-US" b="1" dirty="0">
                <a:latin typeface="맑은 고딕"/>
                <a:ea typeface="맑은 고딕"/>
              </a:rPr>
              <a:t>사물</a:t>
            </a:r>
            <a:r>
              <a:rPr lang="en-US" altLang="ko-KR" b="1" dirty="0">
                <a:latin typeface="맑은 고딕"/>
                <a:ea typeface="맑은 고딕"/>
              </a:rPr>
              <a:t>/</a:t>
            </a:r>
            <a:r>
              <a:rPr lang="ko-KR" altLang="en-US" b="1" dirty="0">
                <a:latin typeface="맑은 고딕"/>
                <a:ea typeface="맑은 고딕"/>
              </a:rPr>
              <a:t>데이터 </a:t>
            </a:r>
            <a:r>
              <a:rPr lang="en-US" altLang="ko-KR" b="1" dirty="0">
                <a:latin typeface="맑은 고딕"/>
                <a:ea typeface="맑은 고딕"/>
              </a:rPr>
              <a:t>ID</a:t>
            </a:r>
          </a:p>
          <a:p>
            <a:r>
              <a:rPr lang="en-US" altLang="ko-KR" b="1" dirty="0">
                <a:solidFill>
                  <a:srgbClr val="FF0000"/>
                </a:solidFill>
                <a:latin typeface="맑은 고딕"/>
                <a:ea typeface="맑은 고딕"/>
              </a:rPr>
              <a:t>③</a:t>
            </a:r>
            <a:r>
              <a:rPr lang="en-US" altLang="ko-KR" b="1" dirty="0">
                <a:latin typeface="맑은 고딕"/>
                <a:ea typeface="맑은 고딕"/>
              </a:rPr>
              <a:t> Seer ID</a:t>
            </a:r>
            <a:r>
              <a:rPr lang="ko-KR" altLang="en-US" b="1" dirty="0">
                <a:latin typeface="맑은 고딕"/>
                <a:ea typeface="맑은 고딕"/>
              </a:rPr>
              <a:t>와 데이터 </a:t>
            </a:r>
            <a:r>
              <a:rPr lang="en-US" altLang="ko-KR" b="1" dirty="0">
                <a:latin typeface="맑은 고딕"/>
                <a:ea typeface="맑은 고딕"/>
              </a:rPr>
              <a:t> ID </a:t>
            </a:r>
            <a:r>
              <a:rPr lang="ko-KR" altLang="en-US" b="1" dirty="0" err="1">
                <a:latin typeface="맑은 고딕"/>
                <a:ea typeface="맑은 고딕"/>
              </a:rPr>
              <a:t>구분자</a:t>
            </a:r>
            <a:endParaRPr lang="en-US" altLang="ko-KR" b="1" dirty="0">
              <a:latin typeface="맑은 고딕"/>
              <a:ea typeface="맑은 고딕"/>
            </a:endParaRPr>
          </a:p>
          <a:p>
            <a:endParaRPr lang="en-US" altLang="ko-KR" b="1" dirty="0">
              <a:latin typeface="맑은 고딕"/>
              <a:ea typeface="맑은 고딕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B2A29D-AB12-4ADC-8536-97065E9A7692}"/>
              </a:ext>
            </a:extLst>
          </p:cNvPr>
          <p:cNvSpPr txBox="1"/>
          <p:nvPr/>
        </p:nvSpPr>
        <p:spPr>
          <a:xfrm>
            <a:off x="726546" y="3943131"/>
            <a:ext cx="3472456" cy="707886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Seer ID | Data ID</a:t>
            </a:r>
          </a:p>
          <a:p>
            <a:pPr marL="457200" indent="-457200" algn="ctr">
              <a:buAutoNum type="circleNumDbPlain"/>
            </a:pPr>
            <a:r>
              <a:rPr lang="en-US" altLang="ko-KR" sz="2000" dirty="0">
                <a:solidFill>
                  <a:srgbClr val="FF0000"/>
                </a:solidFill>
              </a:rPr>
              <a:t>③   ②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3D45025-AD66-4790-8DFF-D752770E65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34483F3-BE3A-4757-A8E6-9D8CD7D632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804" t="30231" r="18402" b="25182"/>
          <a:stretch/>
        </p:blipFill>
        <p:spPr>
          <a:xfrm>
            <a:off x="6754291" y="3107113"/>
            <a:ext cx="2987751" cy="1672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598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999656" y="2852936"/>
            <a:ext cx="6624736" cy="72008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647728" y="2672916"/>
            <a:ext cx="5040560" cy="3600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ko-KR" sz="2800" b="1" dirty="0"/>
              <a:t>SeerID </a:t>
            </a:r>
            <a:r>
              <a:rPr lang="ko-KR" altLang="en-US" sz="2800" b="1" dirty="0"/>
              <a:t>할당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예시</a:t>
            </a:r>
            <a:r>
              <a:rPr lang="en-US" altLang="ko-KR" sz="2800" b="1" dirty="0"/>
              <a:t> </a:t>
            </a:r>
            <a:endParaRPr lang="ko-KR" altLang="en-US" sz="28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0A228CD-6411-4742-A113-66CF64877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45798" r="27163" b="31791"/>
          <a:stretch/>
        </p:blipFill>
        <p:spPr>
          <a:xfrm>
            <a:off x="5243081" y="4422771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1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DE51-537E-481C-A951-1B7EC3B5381B}" type="slidenum">
              <a:rPr lang="ko-KR" altLang="en-US" smtClean="0"/>
              <a:pPr/>
              <a:t>4</a:t>
            </a:fld>
            <a:r>
              <a:rPr lang="ko-KR" altLang="en-US" dirty="0"/>
              <a:t> 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338538" y="343104"/>
            <a:ext cx="4248472" cy="31939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87388" y="133467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SeerIoE</a:t>
            </a:r>
            <a:r>
              <a:rPr lang="ko-KR" altLang="en-US" b="1" dirty="0"/>
              <a:t> </a:t>
            </a:r>
            <a:r>
              <a:rPr lang="en-US" altLang="ko-KR" b="1" dirty="0"/>
              <a:t>Service</a:t>
            </a:r>
            <a:endParaRPr lang="ko-KR" altLang="en-US" b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63BDE41-2F52-4971-8AAD-D5D01F9F1300}"/>
              </a:ext>
            </a:extLst>
          </p:cNvPr>
          <p:cNvSpPr/>
          <p:nvPr/>
        </p:nvSpPr>
        <p:spPr>
          <a:xfrm>
            <a:off x="338538" y="872131"/>
            <a:ext cx="11514924" cy="160690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E9F30-8524-44EA-A554-08DBB22798F1}"/>
              </a:ext>
            </a:extLst>
          </p:cNvPr>
          <p:cNvSpPr txBox="1"/>
          <p:nvPr/>
        </p:nvSpPr>
        <p:spPr>
          <a:xfrm>
            <a:off x="9712960" y="1111904"/>
            <a:ext cx="18152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/>
                <a:ea typeface="맑은 고딕"/>
              </a:rPr>
              <a:t>English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FB806-848E-4877-9F78-DD52FA75784E}"/>
              </a:ext>
            </a:extLst>
          </p:cNvPr>
          <p:cNvSpPr txBox="1"/>
          <p:nvPr/>
        </p:nvSpPr>
        <p:spPr>
          <a:xfrm>
            <a:off x="380751" y="999784"/>
            <a:ext cx="11641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SeerIoE Service</a:t>
            </a:r>
          </a:p>
          <a:p>
            <a:r>
              <a:rPr lang="en-US" altLang="ko-KR" sz="2400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 </a:t>
            </a:r>
          </a:p>
          <a:p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Company</a:t>
            </a:r>
            <a:r>
              <a:rPr lang="ko-KR" altLang="en-US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     </a:t>
            </a: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Solution      Application      Contact us  Login       Sign-up         New ID  registration 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2F6ECF8-334B-43DB-9F33-B8A330229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4" t="42413" r="61418" b="40779"/>
          <a:stretch/>
        </p:blipFill>
        <p:spPr>
          <a:xfrm>
            <a:off x="11060440" y="1140040"/>
            <a:ext cx="359400" cy="331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8E632C-30FC-4B1F-8982-93B5D4254072}"/>
              </a:ext>
            </a:extLst>
          </p:cNvPr>
          <p:cNvSpPr txBox="1"/>
          <p:nvPr/>
        </p:nvSpPr>
        <p:spPr>
          <a:xfrm>
            <a:off x="1506094" y="4588074"/>
            <a:ext cx="41464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Seer ID | Data ID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1B594-804E-4F69-A0F0-A38F560D2B6D}"/>
              </a:ext>
            </a:extLst>
          </p:cNvPr>
          <p:cNvSpPr txBox="1"/>
          <p:nvPr/>
        </p:nvSpPr>
        <p:spPr>
          <a:xfrm>
            <a:off x="2313320" y="3057605"/>
            <a:ext cx="607884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8080"/>
                </a:solidFill>
              </a:rPr>
              <a:t>SeerIoE</a:t>
            </a:r>
          </a:p>
          <a:p>
            <a:pPr algn="ctr"/>
            <a:r>
              <a:rPr lang="en-US" altLang="ko-KR" b="1" dirty="0">
                <a:solidFill>
                  <a:srgbClr val="008080"/>
                </a:solidFill>
              </a:rPr>
              <a:t>IoT Service Platform for Anyone &amp; Everything</a:t>
            </a:r>
            <a:endParaRPr lang="ko-KR" altLang="en-US" b="1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A1307E-9BA4-4FFF-A31E-3FA158E6639B}"/>
              </a:ext>
            </a:extLst>
          </p:cNvPr>
          <p:cNvSpPr txBox="1"/>
          <p:nvPr/>
        </p:nvSpPr>
        <p:spPr>
          <a:xfrm>
            <a:off x="5652592" y="4598234"/>
            <a:ext cx="10397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검색</a:t>
            </a:r>
            <a:r>
              <a:rPr lang="en-US" altLang="ko-KR" dirty="0">
                <a:latin typeface="맑은 고딕"/>
                <a:ea typeface="맑은 고딕"/>
              </a:rPr>
              <a:t>  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7F2BE03-4ABF-46D5-ACED-5F55013C211A}"/>
              </a:ext>
            </a:extLst>
          </p:cNvPr>
          <p:cNvSpPr/>
          <p:nvPr/>
        </p:nvSpPr>
        <p:spPr>
          <a:xfrm>
            <a:off x="1506094" y="5157837"/>
            <a:ext cx="1762524" cy="3693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A7EB48F-9E3B-42DA-9A89-27E020E94890}"/>
              </a:ext>
            </a:extLst>
          </p:cNvPr>
          <p:cNvSpPr/>
          <p:nvPr/>
        </p:nvSpPr>
        <p:spPr>
          <a:xfrm>
            <a:off x="3385693" y="5167997"/>
            <a:ext cx="1762524" cy="3591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F07136E-299E-4B11-BB69-785DF80E0343}"/>
              </a:ext>
            </a:extLst>
          </p:cNvPr>
          <p:cNvSpPr/>
          <p:nvPr/>
        </p:nvSpPr>
        <p:spPr>
          <a:xfrm>
            <a:off x="5255134" y="5188317"/>
            <a:ext cx="1899920" cy="369332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24227" y="5186531"/>
            <a:ext cx="178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Seer</a:t>
            </a:r>
            <a:r>
              <a:rPr lang="ko-KR" altLang="en-US" b="1" dirty="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9618B-EACF-4A02-ACD5-608329838AD9}"/>
              </a:ext>
            </a:extLst>
          </p:cNvPr>
          <p:cNvSpPr txBox="1"/>
          <p:nvPr/>
        </p:nvSpPr>
        <p:spPr>
          <a:xfrm>
            <a:off x="3523090" y="5167997"/>
            <a:ext cx="146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Data</a:t>
            </a:r>
            <a:r>
              <a:rPr lang="ko-KR" altLang="en-US" b="1" dirty="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316AF-1FF1-4615-9F35-47C665D293C2}"/>
              </a:ext>
            </a:extLst>
          </p:cNvPr>
          <p:cNvSpPr txBox="1"/>
          <p:nvPr/>
        </p:nvSpPr>
        <p:spPr>
          <a:xfrm>
            <a:off x="5270610" y="5167997"/>
            <a:ext cx="186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Result 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CECC4-8890-4D08-ACF1-9A55802EA082}"/>
              </a:ext>
            </a:extLst>
          </p:cNvPr>
          <p:cNvSpPr txBox="1"/>
          <p:nvPr/>
        </p:nvSpPr>
        <p:spPr>
          <a:xfrm>
            <a:off x="5946824" y="184296"/>
            <a:ext cx="37400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i="1" dirty="0"/>
              <a:t>언어 버전 선택</a:t>
            </a:r>
            <a:r>
              <a:rPr lang="en-US" altLang="ko-KR" i="1" dirty="0"/>
              <a:t>: </a:t>
            </a:r>
          </a:p>
          <a:p>
            <a:r>
              <a:rPr lang="en-US" altLang="ko-KR" i="1" dirty="0"/>
              <a:t>    English or Korean</a:t>
            </a:r>
            <a:endParaRPr lang="ko-KR" altLang="en-US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2976DD-C229-4483-9F89-55CAA091B9D1}"/>
              </a:ext>
            </a:extLst>
          </p:cNvPr>
          <p:cNvSpPr txBox="1"/>
          <p:nvPr/>
        </p:nvSpPr>
        <p:spPr>
          <a:xfrm>
            <a:off x="234158" y="3890857"/>
            <a:ext cx="23656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2. Seer ID </a:t>
            </a:r>
            <a:r>
              <a:rPr lang="ko-KR" altLang="en-US" i="1" dirty="0"/>
              <a:t>입력</a:t>
            </a:r>
            <a:endParaRPr lang="en-US" altLang="ko-KR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61A518-8D04-427F-B63A-604CBF8CCC2A}"/>
              </a:ext>
            </a:extLst>
          </p:cNvPr>
          <p:cNvSpPr txBox="1"/>
          <p:nvPr/>
        </p:nvSpPr>
        <p:spPr>
          <a:xfrm>
            <a:off x="2819636" y="3902283"/>
            <a:ext cx="34018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3. </a:t>
            </a:r>
            <a:r>
              <a:rPr lang="ko-KR" altLang="en-US" i="1" dirty="0"/>
              <a:t>특수 기호 </a:t>
            </a:r>
            <a:r>
              <a:rPr lang="en-US" altLang="ko-KR" i="1" dirty="0"/>
              <a:t> </a:t>
            </a:r>
            <a:r>
              <a:rPr lang="en-US" altLang="ko-KR" dirty="0"/>
              <a:t>“|” </a:t>
            </a:r>
            <a:r>
              <a:rPr lang="ko-KR" altLang="en-US" dirty="0"/>
              <a:t>입력</a:t>
            </a:r>
            <a:endParaRPr lang="en-US" altLang="ko-K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CB7813-8AF6-4A65-9283-7ED809802CEA}"/>
              </a:ext>
            </a:extLst>
          </p:cNvPr>
          <p:cNvSpPr txBox="1"/>
          <p:nvPr/>
        </p:nvSpPr>
        <p:spPr>
          <a:xfrm>
            <a:off x="6388424" y="3900747"/>
            <a:ext cx="23656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4. </a:t>
            </a:r>
            <a:r>
              <a:rPr lang="ko-KR" altLang="en-US" i="1" dirty="0"/>
              <a:t>데이터 </a:t>
            </a:r>
            <a:r>
              <a:rPr lang="en-US" altLang="ko-KR" i="1" dirty="0"/>
              <a:t>ID </a:t>
            </a:r>
            <a:r>
              <a:rPr lang="ko-KR" altLang="en-US" i="1" dirty="0"/>
              <a:t>입력</a:t>
            </a:r>
            <a:endParaRPr lang="en-US" altLang="ko-KR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B029A8-DDE5-43E7-A5B0-7436BC64E28C}"/>
              </a:ext>
            </a:extLst>
          </p:cNvPr>
          <p:cNvSpPr txBox="1"/>
          <p:nvPr/>
        </p:nvSpPr>
        <p:spPr>
          <a:xfrm>
            <a:off x="8974737" y="3863967"/>
            <a:ext cx="23656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5. </a:t>
            </a:r>
            <a:r>
              <a:rPr lang="ko-KR" altLang="en-US" i="1" dirty="0"/>
              <a:t>검색 버튼 클릭</a:t>
            </a:r>
            <a:endParaRPr lang="en-US" altLang="ko-KR" i="1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420A557-ED89-460F-89AA-0F58D324E255}"/>
              </a:ext>
            </a:extLst>
          </p:cNvPr>
          <p:cNvCxnSpPr>
            <a:cxnSpLocks/>
          </p:cNvCxnSpPr>
          <p:nvPr/>
        </p:nvCxnSpPr>
        <p:spPr>
          <a:xfrm>
            <a:off x="8746953" y="792089"/>
            <a:ext cx="911389" cy="33774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8062D63-0FD1-4903-9AB3-E16C1CAF71C8}"/>
              </a:ext>
            </a:extLst>
          </p:cNvPr>
          <p:cNvCxnSpPr>
            <a:cxnSpLocks/>
          </p:cNvCxnSpPr>
          <p:nvPr/>
        </p:nvCxnSpPr>
        <p:spPr>
          <a:xfrm>
            <a:off x="1247817" y="4291748"/>
            <a:ext cx="1571819" cy="30648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1B99DA57-BFF3-4B44-8C4D-AD25EC3FD04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579343" y="4242471"/>
            <a:ext cx="0" cy="34560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86063B6C-1597-4B35-BF59-7F1ED903B81D}"/>
              </a:ext>
            </a:extLst>
          </p:cNvPr>
          <p:cNvCxnSpPr>
            <a:cxnSpLocks/>
          </p:cNvCxnSpPr>
          <p:nvPr/>
        </p:nvCxnSpPr>
        <p:spPr>
          <a:xfrm flipH="1">
            <a:off x="4339051" y="4292028"/>
            <a:ext cx="3137614" cy="29604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96B842CD-F51E-4C81-8579-E70AA289CB21}"/>
              </a:ext>
            </a:extLst>
          </p:cNvPr>
          <p:cNvCxnSpPr>
            <a:cxnSpLocks/>
          </p:cNvCxnSpPr>
          <p:nvPr/>
        </p:nvCxnSpPr>
        <p:spPr>
          <a:xfrm flipH="1">
            <a:off x="6746264" y="4260490"/>
            <a:ext cx="3286530" cy="32758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759ACB11-A8B3-419F-B8E7-46436BB62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338538" y="343104"/>
            <a:ext cx="4248472" cy="31939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87388" y="133467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Sign-up</a:t>
            </a:r>
            <a:endParaRPr lang="ko-KR" altLang="en-US" b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63BDE41-2F52-4971-8AAD-D5D01F9F1300}"/>
              </a:ext>
            </a:extLst>
          </p:cNvPr>
          <p:cNvSpPr/>
          <p:nvPr/>
        </p:nvSpPr>
        <p:spPr>
          <a:xfrm>
            <a:off x="338538" y="872131"/>
            <a:ext cx="11514924" cy="160690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E9F30-8524-44EA-A554-08DBB22798F1}"/>
              </a:ext>
            </a:extLst>
          </p:cNvPr>
          <p:cNvSpPr txBox="1"/>
          <p:nvPr/>
        </p:nvSpPr>
        <p:spPr>
          <a:xfrm>
            <a:off x="9712960" y="1111904"/>
            <a:ext cx="18152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/>
                <a:ea typeface="맑은 고딕"/>
              </a:rPr>
              <a:t>English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FB806-848E-4877-9F78-DD52FA75784E}"/>
              </a:ext>
            </a:extLst>
          </p:cNvPr>
          <p:cNvSpPr txBox="1"/>
          <p:nvPr/>
        </p:nvSpPr>
        <p:spPr>
          <a:xfrm>
            <a:off x="490937" y="1065837"/>
            <a:ext cx="11641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SeerIoE Service</a:t>
            </a:r>
          </a:p>
          <a:p>
            <a:r>
              <a:rPr lang="en-US" altLang="ko-KR" sz="2400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 </a:t>
            </a:r>
          </a:p>
          <a:p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Company</a:t>
            </a:r>
            <a:r>
              <a:rPr lang="ko-KR" altLang="en-US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     </a:t>
            </a: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Solution      Application      Contact us  Login       Sign-up         New ID  registration 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2F6ECF8-334B-43DB-9F33-B8A330229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4" t="42413" r="61418" b="40779"/>
          <a:stretch/>
        </p:blipFill>
        <p:spPr>
          <a:xfrm>
            <a:off x="11060440" y="1140040"/>
            <a:ext cx="359400" cy="331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E8EBDD-3F71-47B9-A858-A227CB5D59A0}"/>
              </a:ext>
            </a:extLst>
          </p:cNvPr>
          <p:cNvSpPr txBox="1"/>
          <p:nvPr/>
        </p:nvSpPr>
        <p:spPr>
          <a:xfrm>
            <a:off x="553618" y="3646542"/>
            <a:ext cx="16442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맑은 고딕"/>
                <a:ea typeface="맑은 고딕"/>
              </a:rPr>
              <a:t>ID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42EB0-9787-44CF-B49F-47F251C34A7C}"/>
              </a:ext>
            </a:extLst>
          </p:cNvPr>
          <p:cNvSpPr txBox="1"/>
          <p:nvPr/>
        </p:nvSpPr>
        <p:spPr>
          <a:xfrm>
            <a:off x="2351984" y="3648056"/>
            <a:ext cx="49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 </a:t>
            </a:r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맑은 고딕"/>
                <a:ea typeface="맑은 고딕"/>
              </a:rPr>
              <a:t>Input ID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C4B2E4-9184-4548-BF4E-F0F04D44EE01}"/>
              </a:ext>
            </a:extLst>
          </p:cNvPr>
          <p:cNvSpPr txBox="1"/>
          <p:nvPr/>
        </p:nvSpPr>
        <p:spPr>
          <a:xfrm>
            <a:off x="539790" y="2796584"/>
            <a:ext cx="1164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맑은 고딕"/>
                <a:ea typeface="맑은 고딕"/>
              </a:rPr>
              <a:t>Sign-up</a:t>
            </a:r>
            <a:endParaRPr lang="en-US" altLang="ko-KR" dirty="0">
              <a:latin typeface="맑은 고딕"/>
              <a:ea typeface="맑은 고딕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36275D-4E3F-44B5-BE87-6B5C8E12772E}"/>
              </a:ext>
            </a:extLst>
          </p:cNvPr>
          <p:cNvSpPr txBox="1"/>
          <p:nvPr/>
        </p:nvSpPr>
        <p:spPr>
          <a:xfrm>
            <a:off x="533742" y="4143497"/>
            <a:ext cx="16442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맑은 고딕"/>
                <a:ea typeface="맑은 고딕"/>
              </a:rPr>
              <a:t>Password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A7D6E-0116-4B47-9185-483BA06D6E17}"/>
              </a:ext>
            </a:extLst>
          </p:cNvPr>
          <p:cNvSpPr txBox="1"/>
          <p:nvPr/>
        </p:nvSpPr>
        <p:spPr>
          <a:xfrm>
            <a:off x="2358612" y="4145012"/>
            <a:ext cx="49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 </a:t>
            </a:r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맑은 고딕"/>
                <a:ea typeface="맑은 고딕"/>
              </a:rPr>
              <a:t>Input Password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2F634B-B76A-4272-BB66-A57173681CEC}"/>
              </a:ext>
            </a:extLst>
          </p:cNvPr>
          <p:cNvSpPr txBox="1"/>
          <p:nvPr/>
        </p:nvSpPr>
        <p:spPr>
          <a:xfrm>
            <a:off x="490937" y="4984261"/>
            <a:ext cx="164425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Sign-up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E71A41-57B9-41A4-8D82-9FCEFF746918}"/>
              </a:ext>
            </a:extLst>
          </p:cNvPr>
          <p:cNvSpPr txBox="1"/>
          <p:nvPr/>
        </p:nvSpPr>
        <p:spPr>
          <a:xfrm>
            <a:off x="7586313" y="3609081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1. </a:t>
            </a:r>
            <a:r>
              <a:rPr lang="ko-KR" altLang="en-US" i="1" dirty="0"/>
              <a:t>영문 글자</a:t>
            </a:r>
            <a:r>
              <a:rPr lang="en-US" altLang="ko-KR" i="1" dirty="0"/>
              <a:t>, </a:t>
            </a:r>
            <a:r>
              <a:rPr lang="ko-KR" altLang="en-US" i="1" dirty="0"/>
              <a:t>숫자</a:t>
            </a:r>
            <a:r>
              <a:rPr lang="en-US" altLang="ko-KR" i="1" dirty="0"/>
              <a:t>, </a:t>
            </a:r>
            <a:r>
              <a:rPr lang="ko-KR" altLang="en-US" i="1" dirty="0"/>
              <a:t>특수 기호 </a:t>
            </a:r>
            <a:r>
              <a:rPr lang="en-US" altLang="ko-KR" i="1" dirty="0"/>
              <a:t>8</a:t>
            </a:r>
            <a:r>
              <a:rPr lang="ko-KR" altLang="en-US" i="1" dirty="0"/>
              <a:t>자 이상</a:t>
            </a:r>
            <a:endParaRPr lang="en-US" altLang="ko-KR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34B707-5B5F-4A38-B3E7-EE8026EFF463}"/>
              </a:ext>
            </a:extLst>
          </p:cNvPr>
          <p:cNvSpPr txBox="1"/>
          <p:nvPr/>
        </p:nvSpPr>
        <p:spPr>
          <a:xfrm>
            <a:off x="7595281" y="4173856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2. </a:t>
            </a:r>
            <a:r>
              <a:rPr lang="ko-KR" altLang="en-US" i="1" dirty="0"/>
              <a:t>글자</a:t>
            </a:r>
            <a:r>
              <a:rPr lang="en-US" altLang="ko-KR" i="1" dirty="0"/>
              <a:t>, </a:t>
            </a:r>
            <a:r>
              <a:rPr lang="ko-KR" altLang="en-US" i="1" dirty="0"/>
              <a:t>숫자</a:t>
            </a:r>
            <a:r>
              <a:rPr lang="en-US" altLang="ko-KR" i="1" dirty="0"/>
              <a:t>, </a:t>
            </a:r>
            <a:r>
              <a:rPr lang="ko-KR" altLang="en-US" i="1" dirty="0"/>
              <a:t>특수 기호 </a:t>
            </a:r>
            <a:r>
              <a:rPr lang="en-US" altLang="ko-KR" i="1" dirty="0"/>
              <a:t>8</a:t>
            </a:r>
            <a:r>
              <a:rPr lang="ko-KR" altLang="en-US" i="1" dirty="0"/>
              <a:t>자 이상</a:t>
            </a:r>
            <a:endParaRPr lang="en-US" altLang="ko-KR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155920-9F20-4E2E-8E9F-0F9CF4FDACF7}"/>
              </a:ext>
            </a:extLst>
          </p:cNvPr>
          <p:cNvSpPr txBox="1"/>
          <p:nvPr/>
        </p:nvSpPr>
        <p:spPr>
          <a:xfrm>
            <a:off x="7599122" y="4984261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3. Sigh-up </a:t>
            </a:r>
            <a:r>
              <a:rPr lang="ko-KR" altLang="en-US" i="1" dirty="0"/>
              <a:t>버튼</a:t>
            </a:r>
            <a:r>
              <a:rPr lang="en-US" altLang="ko-KR" i="1" dirty="0"/>
              <a:t> </a:t>
            </a:r>
            <a:r>
              <a:rPr lang="ko-KR" altLang="en-US" i="1" dirty="0"/>
              <a:t>클릭</a:t>
            </a:r>
            <a:endParaRPr lang="en-US" altLang="ko-KR" i="1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771B9344-250A-43AC-853D-ED337CEB9CE8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2135187" y="5168927"/>
            <a:ext cx="545112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DFA29043-2576-47A9-8B4F-3F061D3F5724}"/>
              </a:ext>
            </a:extLst>
          </p:cNvPr>
          <p:cNvCxnSpPr>
            <a:cxnSpLocks/>
          </p:cNvCxnSpPr>
          <p:nvPr/>
        </p:nvCxnSpPr>
        <p:spPr>
          <a:xfrm flipH="1" flipV="1">
            <a:off x="7225552" y="4356847"/>
            <a:ext cx="380865" cy="502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23F53FC4-4882-4202-822B-6B8EB57F6D28}"/>
              </a:ext>
            </a:extLst>
          </p:cNvPr>
          <p:cNvCxnSpPr>
            <a:cxnSpLocks/>
          </p:cNvCxnSpPr>
          <p:nvPr/>
        </p:nvCxnSpPr>
        <p:spPr>
          <a:xfrm flipH="1" flipV="1">
            <a:off x="7216591" y="3827935"/>
            <a:ext cx="380865" cy="502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DB47FF-0287-4428-99C9-E1F5BC6FA6F6}"/>
              </a:ext>
            </a:extLst>
          </p:cNvPr>
          <p:cNvSpPr txBox="1"/>
          <p:nvPr/>
        </p:nvSpPr>
        <p:spPr>
          <a:xfrm>
            <a:off x="1193970" y="5787510"/>
            <a:ext cx="1011846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ko-KR" altLang="en-US" b="1" i="1" dirty="0"/>
              <a:t>주의</a:t>
            </a:r>
            <a:r>
              <a:rPr lang="en-US" altLang="ko-KR" b="1" i="1" dirty="0"/>
              <a:t>:</a:t>
            </a:r>
          </a:p>
          <a:p>
            <a:pPr marL="342900" indent="-342900">
              <a:buAutoNum type="arabicPeriod"/>
            </a:pPr>
            <a:r>
              <a:rPr lang="ko-KR" altLang="en-US" i="1" dirty="0"/>
              <a:t>중복 </a:t>
            </a:r>
            <a:r>
              <a:rPr lang="en-US" altLang="ko-KR" i="1" dirty="0"/>
              <a:t> ID ⇒ </a:t>
            </a:r>
            <a:r>
              <a:rPr lang="ko-KR" altLang="en-US" i="1" dirty="0"/>
              <a:t>메시지</a:t>
            </a:r>
            <a:r>
              <a:rPr lang="en-US" altLang="ko-KR" i="1" dirty="0"/>
              <a:t>: “ </a:t>
            </a:r>
            <a:r>
              <a:rPr lang="ko-KR" altLang="en-US" i="1" dirty="0"/>
              <a:t>이</a:t>
            </a:r>
            <a:r>
              <a:rPr lang="en-US" altLang="ko-KR" i="1" dirty="0"/>
              <a:t> ID</a:t>
            </a:r>
            <a:r>
              <a:rPr lang="ko-KR" altLang="en-US" i="1" dirty="0"/>
              <a:t>는 이미 등록된 </a:t>
            </a:r>
            <a:r>
              <a:rPr lang="en-US" altLang="ko-KR" i="1" dirty="0"/>
              <a:t>ID</a:t>
            </a:r>
            <a:r>
              <a:rPr lang="ko-KR" altLang="en-US" i="1" dirty="0"/>
              <a:t>입니다</a:t>
            </a:r>
            <a:r>
              <a:rPr lang="en-US" altLang="ko-KR" i="1" dirty="0"/>
              <a:t>. </a:t>
            </a:r>
            <a:r>
              <a:rPr lang="ko-KR" altLang="en-US" i="1" dirty="0"/>
              <a:t>다른 </a:t>
            </a:r>
            <a:r>
              <a:rPr lang="en-US" altLang="ko-KR" i="1" dirty="0"/>
              <a:t>ID</a:t>
            </a:r>
            <a:r>
              <a:rPr lang="ko-KR" altLang="en-US" i="1" dirty="0"/>
              <a:t>를</a:t>
            </a:r>
            <a:r>
              <a:rPr lang="en-US" altLang="ko-KR" i="1" dirty="0"/>
              <a:t> </a:t>
            </a:r>
            <a:r>
              <a:rPr lang="ko-KR" altLang="en-US" i="1" dirty="0"/>
              <a:t>입력하세요</a:t>
            </a:r>
            <a:r>
              <a:rPr lang="en-US" altLang="ko-KR" i="1" dirty="0"/>
              <a:t>.”</a:t>
            </a:r>
          </a:p>
          <a:p>
            <a:pPr marL="342900" indent="-342900">
              <a:buAutoNum type="arabicPeriod"/>
            </a:pPr>
            <a:r>
              <a:rPr lang="en-US" altLang="ko-KR" i="1" dirty="0"/>
              <a:t>Sign-up </a:t>
            </a:r>
            <a:r>
              <a:rPr lang="ko-KR" altLang="en-US" i="1" dirty="0" err="1"/>
              <a:t>성공시</a:t>
            </a:r>
            <a:r>
              <a:rPr lang="ko-KR" altLang="en-US" i="1" dirty="0"/>
              <a:t> </a:t>
            </a:r>
            <a:r>
              <a:rPr lang="en-US" altLang="ko-KR" i="1" dirty="0"/>
              <a:t>⇒ </a:t>
            </a:r>
            <a:r>
              <a:rPr lang="ko-KR" altLang="en-US" i="1" dirty="0"/>
              <a:t>메시지</a:t>
            </a:r>
            <a:r>
              <a:rPr lang="en-US" altLang="ko-KR" i="1" dirty="0"/>
              <a:t>: “Sign-up </a:t>
            </a:r>
            <a:r>
              <a:rPr lang="ko-KR" altLang="en-US" i="1" dirty="0"/>
              <a:t>성공했습니다</a:t>
            </a:r>
            <a:r>
              <a:rPr lang="en-US" altLang="ko-KR" i="1" dirty="0"/>
              <a:t>. </a:t>
            </a:r>
            <a:r>
              <a:rPr lang="ko-KR" altLang="en-US" i="1" dirty="0"/>
              <a:t>로그인하세요</a:t>
            </a:r>
            <a:r>
              <a:rPr lang="en-US" altLang="ko-KR" i="1" dirty="0"/>
              <a:t>.”</a:t>
            </a: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767B853-41E2-4087-ACB4-733A8D9CB559}"/>
              </a:ext>
            </a:extLst>
          </p:cNvPr>
          <p:cNvCxnSpPr>
            <a:cxnSpLocks/>
          </p:cNvCxnSpPr>
          <p:nvPr/>
        </p:nvCxnSpPr>
        <p:spPr>
          <a:xfrm flipH="1" flipV="1">
            <a:off x="3657079" y="4512829"/>
            <a:ext cx="1" cy="1281603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0B2A642D-7051-4E8B-8145-0C7B2CEB61EC}"/>
              </a:ext>
            </a:extLst>
          </p:cNvPr>
          <p:cNvCxnSpPr>
            <a:cxnSpLocks/>
          </p:cNvCxnSpPr>
          <p:nvPr/>
        </p:nvCxnSpPr>
        <p:spPr>
          <a:xfrm flipH="1" flipV="1">
            <a:off x="3402653" y="4015874"/>
            <a:ext cx="1" cy="1806740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id="{01E7D6B5-DD7E-433B-AE51-D7DE5579D0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1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DE51-537E-481C-A951-1B7EC3B5381B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38538" y="343104"/>
            <a:ext cx="4248472" cy="31939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87388" y="133467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Login</a:t>
            </a:r>
            <a:endParaRPr lang="ko-KR" altLang="en-US" b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63BDE41-2F52-4971-8AAD-D5D01F9F1300}"/>
              </a:ext>
            </a:extLst>
          </p:cNvPr>
          <p:cNvSpPr/>
          <p:nvPr/>
        </p:nvSpPr>
        <p:spPr>
          <a:xfrm>
            <a:off x="338538" y="872131"/>
            <a:ext cx="11514924" cy="160690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E9F30-8524-44EA-A554-08DBB22798F1}"/>
              </a:ext>
            </a:extLst>
          </p:cNvPr>
          <p:cNvSpPr txBox="1"/>
          <p:nvPr/>
        </p:nvSpPr>
        <p:spPr>
          <a:xfrm>
            <a:off x="9712960" y="1111904"/>
            <a:ext cx="18152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/>
                <a:ea typeface="맑은 고딕"/>
              </a:rPr>
              <a:t>English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FB806-848E-4877-9F78-DD52FA75784E}"/>
              </a:ext>
            </a:extLst>
          </p:cNvPr>
          <p:cNvSpPr txBox="1"/>
          <p:nvPr/>
        </p:nvSpPr>
        <p:spPr>
          <a:xfrm>
            <a:off x="490937" y="1065837"/>
            <a:ext cx="11641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SeerIoE Service</a:t>
            </a:r>
          </a:p>
          <a:p>
            <a:r>
              <a:rPr lang="en-US" altLang="ko-KR" sz="2400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 </a:t>
            </a:r>
          </a:p>
          <a:p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Company</a:t>
            </a:r>
            <a:r>
              <a:rPr lang="ko-KR" altLang="en-US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     </a:t>
            </a: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Solution      Application      Contact us  Login       Sign-up         New ID  registration 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2F6ECF8-334B-43DB-9F33-B8A330229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4" t="42413" r="61418" b="40779"/>
          <a:stretch/>
        </p:blipFill>
        <p:spPr>
          <a:xfrm>
            <a:off x="11060440" y="1140040"/>
            <a:ext cx="359400" cy="331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E8EBDD-3F71-47B9-A858-A227CB5D59A0}"/>
              </a:ext>
            </a:extLst>
          </p:cNvPr>
          <p:cNvSpPr txBox="1"/>
          <p:nvPr/>
        </p:nvSpPr>
        <p:spPr>
          <a:xfrm>
            <a:off x="553618" y="3646542"/>
            <a:ext cx="16442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맑은 고딕"/>
                <a:ea typeface="맑은 고딕"/>
              </a:rPr>
              <a:t>ID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42EB0-9787-44CF-B49F-47F251C34A7C}"/>
              </a:ext>
            </a:extLst>
          </p:cNvPr>
          <p:cNvSpPr txBox="1"/>
          <p:nvPr/>
        </p:nvSpPr>
        <p:spPr>
          <a:xfrm>
            <a:off x="2351984" y="3648056"/>
            <a:ext cx="49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 </a:t>
            </a:r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맑은 고딕"/>
                <a:ea typeface="맑은 고딕"/>
              </a:rPr>
              <a:t>Input ID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C4B2E4-9184-4548-BF4E-F0F04D44EE01}"/>
              </a:ext>
            </a:extLst>
          </p:cNvPr>
          <p:cNvSpPr txBox="1"/>
          <p:nvPr/>
        </p:nvSpPr>
        <p:spPr>
          <a:xfrm>
            <a:off x="539790" y="2796584"/>
            <a:ext cx="1164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8080"/>
                </a:solidFill>
                <a:latin typeface="맑은 고딕"/>
                <a:ea typeface="맑은 고딕"/>
              </a:rPr>
              <a:t>Login</a:t>
            </a:r>
            <a:endParaRPr lang="en-US" altLang="ko-KR" dirty="0">
              <a:latin typeface="맑은 고딕"/>
              <a:ea typeface="맑은 고딕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36275D-4E3F-44B5-BE87-6B5C8E12772E}"/>
              </a:ext>
            </a:extLst>
          </p:cNvPr>
          <p:cNvSpPr txBox="1"/>
          <p:nvPr/>
        </p:nvSpPr>
        <p:spPr>
          <a:xfrm>
            <a:off x="533742" y="4143497"/>
            <a:ext cx="16442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맑은 고딕"/>
                <a:ea typeface="맑은 고딕"/>
              </a:rPr>
              <a:t>Password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A7D6E-0116-4B47-9185-483BA06D6E17}"/>
              </a:ext>
            </a:extLst>
          </p:cNvPr>
          <p:cNvSpPr txBox="1"/>
          <p:nvPr/>
        </p:nvSpPr>
        <p:spPr>
          <a:xfrm>
            <a:off x="2358612" y="4145012"/>
            <a:ext cx="49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 </a:t>
            </a:r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맑은 고딕"/>
                <a:ea typeface="맑은 고딕"/>
              </a:rPr>
              <a:t>Input Password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2F634B-B76A-4272-BB66-A57173681CEC}"/>
              </a:ext>
            </a:extLst>
          </p:cNvPr>
          <p:cNvSpPr txBox="1"/>
          <p:nvPr/>
        </p:nvSpPr>
        <p:spPr>
          <a:xfrm>
            <a:off x="490937" y="4984261"/>
            <a:ext cx="164425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Login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0C24F-3716-445B-BF31-A9E81AFF2FF1}"/>
              </a:ext>
            </a:extLst>
          </p:cNvPr>
          <p:cNvSpPr txBox="1"/>
          <p:nvPr/>
        </p:nvSpPr>
        <p:spPr>
          <a:xfrm>
            <a:off x="7586313" y="3609081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1. ID </a:t>
            </a:r>
            <a:r>
              <a:rPr lang="ko-KR" altLang="en-US" i="1" dirty="0"/>
              <a:t>입력</a:t>
            </a:r>
            <a:endParaRPr lang="en-US" altLang="ko-KR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6E865C-78F9-4E71-8B7C-492CF74A02C1}"/>
              </a:ext>
            </a:extLst>
          </p:cNvPr>
          <p:cNvSpPr txBox="1"/>
          <p:nvPr/>
        </p:nvSpPr>
        <p:spPr>
          <a:xfrm>
            <a:off x="7577352" y="4155927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2. Password </a:t>
            </a:r>
            <a:r>
              <a:rPr lang="ko-KR" altLang="en-US" i="1" dirty="0"/>
              <a:t>입력</a:t>
            </a:r>
            <a:endParaRPr lang="en-US" altLang="ko-KR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C03B22-E55A-4877-9EF1-C6B726C0EA24}"/>
              </a:ext>
            </a:extLst>
          </p:cNvPr>
          <p:cNvSpPr txBox="1"/>
          <p:nvPr/>
        </p:nvSpPr>
        <p:spPr>
          <a:xfrm>
            <a:off x="7595281" y="5034464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3. </a:t>
            </a:r>
            <a:r>
              <a:rPr lang="ko-KR" altLang="en-US" i="1" dirty="0"/>
              <a:t>로그인 버튼 클릭</a:t>
            </a:r>
            <a:endParaRPr lang="en-US" altLang="ko-KR" i="1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127BD70-A99E-4313-BCC6-B46DB4CCEB67}"/>
              </a:ext>
            </a:extLst>
          </p:cNvPr>
          <p:cNvCxnSpPr>
            <a:cxnSpLocks/>
          </p:cNvCxnSpPr>
          <p:nvPr/>
        </p:nvCxnSpPr>
        <p:spPr>
          <a:xfrm flipH="1" flipV="1">
            <a:off x="7225552" y="4356847"/>
            <a:ext cx="380865" cy="502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C6428DD3-BA0F-44A5-A795-26E9B38FF02D}"/>
              </a:ext>
            </a:extLst>
          </p:cNvPr>
          <p:cNvCxnSpPr>
            <a:cxnSpLocks/>
          </p:cNvCxnSpPr>
          <p:nvPr/>
        </p:nvCxnSpPr>
        <p:spPr>
          <a:xfrm flipH="1" flipV="1">
            <a:off x="7180733" y="3792071"/>
            <a:ext cx="380865" cy="502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E1905083-0754-486B-BDA9-2B369AFFA74C}"/>
              </a:ext>
            </a:extLst>
          </p:cNvPr>
          <p:cNvCxnSpPr>
            <a:cxnSpLocks/>
          </p:cNvCxnSpPr>
          <p:nvPr/>
        </p:nvCxnSpPr>
        <p:spPr>
          <a:xfrm flipH="1">
            <a:off x="2135187" y="5168927"/>
            <a:ext cx="545112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B1E023BF-B22E-4059-8F80-D503724E9C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45798" r="27163" b="31791"/>
          <a:stretch/>
        </p:blipFill>
        <p:spPr>
          <a:xfrm>
            <a:off x="9828332" y="197108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8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DE51-537E-481C-A951-1B7EC3B5381B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38538" y="343104"/>
            <a:ext cx="4248472" cy="31939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87388" y="133467"/>
            <a:ext cx="3354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신규 </a:t>
            </a:r>
            <a:r>
              <a:rPr lang="en-US" altLang="ko-KR" b="1" dirty="0"/>
              <a:t>ID </a:t>
            </a:r>
            <a:r>
              <a:rPr lang="ko-KR" altLang="en-US" b="1" dirty="0"/>
              <a:t>등록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936" y="2770326"/>
            <a:ext cx="1164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8080"/>
                </a:solidFill>
                <a:latin typeface="맑은 고딕"/>
                <a:ea typeface="맑은 고딕"/>
              </a:rPr>
              <a:t>Registration of SeerID </a:t>
            </a:r>
            <a:r>
              <a:rPr lang="ko-KR" altLang="en-US" sz="2800" b="1" dirty="0">
                <a:solidFill>
                  <a:srgbClr val="008080"/>
                </a:solidFill>
                <a:latin typeface="맑은 고딕"/>
                <a:ea typeface="맑은 고딕"/>
              </a:rPr>
              <a:t> </a:t>
            </a:r>
            <a:r>
              <a:rPr lang="en-US" altLang="ko-KR" sz="2800" b="1" dirty="0">
                <a:solidFill>
                  <a:srgbClr val="008080"/>
                </a:solidFill>
                <a:latin typeface="맑은 고딕"/>
                <a:ea typeface="맑은 고딕"/>
              </a:rPr>
              <a:t> </a:t>
            </a:r>
            <a:r>
              <a:rPr lang="en-US" altLang="ko-KR" dirty="0">
                <a:solidFill>
                  <a:srgbClr val="008080"/>
                </a:solidFill>
                <a:latin typeface="맑은 고딕"/>
                <a:ea typeface="맑은 고딕"/>
              </a:rPr>
              <a:t>Please register Your IoT ID!</a:t>
            </a:r>
            <a:endParaRPr lang="en-US" altLang="ko-KR" dirty="0">
              <a:latin typeface="맑은 고딕"/>
              <a:ea typeface="맑은 고딕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63BDE41-2F52-4971-8AAD-D5D01F9F1300}"/>
              </a:ext>
            </a:extLst>
          </p:cNvPr>
          <p:cNvSpPr/>
          <p:nvPr/>
        </p:nvSpPr>
        <p:spPr>
          <a:xfrm>
            <a:off x="338538" y="991399"/>
            <a:ext cx="11514924" cy="160690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E9F30-8524-44EA-A554-08DBB22798F1}"/>
              </a:ext>
            </a:extLst>
          </p:cNvPr>
          <p:cNvSpPr txBox="1"/>
          <p:nvPr/>
        </p:nvSpPr>
        <p:spPr>
          <a:xfrm>
            <a:off x="9712960" y="1111904"/>
            <a:ext cx="18152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/>
                <a:ea typeface="맑은 고딕"/>
              </a:rPr>
              <a:t>English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FB806-848E-4877-9F78-DD52FA75784E}"/>
              </a:ext>
            </a:extLst>
          </p:cNvPr>
          <p:cNvSpPr txBox="1"/>
          <p:nvPr/>
        </p:nvSpPr>
        <p:spPr>
          <a:xfrm>
            <a:off x="490937" y="1051805"/>
            <a:ext cx="11641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SeerIoE Service</a:t>
            </a:r>
          </a:p>
          <a:p>
            <a:r>
              <a:rPr lang="en-US" altLang="ko-KR" sz="2400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 </a:t>
            </a:r>
          </a:p>
          <a:p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Company</a:t>
            </a:r>
            <a:r>
              <a:rPr lang="ko-KR" altLang="en-US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     </a:t>
            </a: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Solution      Application      Contact us  Login       Sign-up         New ID  registration 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2F6ECF8-334B-43DB-9F33-B8A330229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4" t="42413" r="61418" b="40779"/>
          <a:stretch/>
        </p:blipFill>
        <p:spPr>
          <a:xfrm>
            <a:off x="11060440" y="1140040"/>
            <a:ext cx="359400" cy="3317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2749FD-6A4B-45DE-8B55-5081956616E7}"/>
              </a:ext>
            </a:extLst>
          </p:cNvPr>
          <p:cNvSpPr txBox="1"/>
          <p:nvPr/>
        </p:nvSpPr>
        <p:spPr>
          <a:xfrm>
            <a:off x="1871026" y="3617028"/>
            <a:ext cx="49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 </a:t>
            </a:r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맑은 고딕"/>
                <a:ea typeface="맑은 고딕"/>
              </a:rPr>
              <a:t>Input your Seer ID .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CE314-F5AE-4C0E-A120-97D41CC4F701}"/>
              </a:ext>
            </a:extLst>
          </p:cNvPr>
          <p:cNvSpPr txBox="1"/>
          <p:nvPr/>
        </p:nvSpPr>
        <p:spPr>
          <a:xfrm>
            <a:off x="165816" y="3637348"/>
            <a:ext cx="16442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맑은 고딕"/>
                <a:ea typeface="맑은 고딕"/>
              </a:rPr>
              <a:t>Seer</a:t>
            </a:r>
            <a:r>
              <a:rPr lang="ko-KR" altLang="en-US" b="1" dirty="0">
                <a:latin typeface="맑은 고딕"/>
                <a:ea typeface="맑은 고딕"/>
              </a:rPr>
              <a:t> </a:t>
            </a:r>
            <a:r>
              <a:rPr lang="en-US" altLang="ko-KR" b="1" dirty="0">
                <a:latin typeface="맑은 고딕"/>
                <a:ea typeface="맑은 고딕"/>
              </a:rPr>
              <a:t>ID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44067E-D00C-4BE9-AE2E-536D597DD722}"/>
              </a:ext>
            </a:extLst>
          </p:cNvPr>
          <p:cNvSpPr txBox="1"/>
          <p:nvPr/>
        </p:nvSpPr>
        <p:spPr>
          <a:xfrm>
            <a:off x="418146" y="4135188"/>
            <a:ext cx="179673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List</a:t>
            </a:r>
            <a:r>
              <a:rPr lang="ko-KR" altLang="en-US" b="1" dirty="0">
                <a:latin typeface="맑은 고딕"/>
                <a:ea typeface="맑은 고딕"/>
              </a:rPr>
              <a:t> </a:t>
            </a:r>
            <a:r>
              <a:rPr lang="en-US" altLang="ko-KR" b="1" dirty="0">
                <a:latin typeface="맑은 고딕"/>
                <a:ea typeface="맑은 고딕"/>
              </a:rPr>
              <a:t>view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6031E4-F39D-4626-88AE-44D71A957E7B}"/>
              </a:ext>
            </a:extLst>
          </p:cNvPr>
          <p:cNvSpPr txBox="1"/>
          <p:nvPr/>
        </p:nvSpPr>
        <p:spPr>
          <a:xfrm>
            <a:off x="2236786" y="4145348"/>
            <a:ext cx="179673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Registration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6A9B6-707B-4DEA-B19C-CA0AEF57E98E}"/>
              </a:ext>
            </a:extLst>
          </p:cNvPr>
          <p:cNvSpPr txBox="1"/>
          <p:nvPr/>
        </p:nvSpPr>
        <p:spPr>
          <a:xfrm>
            <a:off x="4065585" y="4145348"/>
            <a:ext cx="2255701" cy="379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Newspaper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9464B3-FB3D-4AB5-B9DF-60E229AB98E9}"/>
              </a:ext>
            </a:extLst>
          </p:cNvPr>
          <p:cNvSpPr txBox="1"/>
          <p:nvPr/>
        </p:nvSpPr>
        <p:spPr>
          <a:xfrm>
            <a:off x="155656" y="4744788"/>
            <a:ext cx="19646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맑은 고딕"/>
                <a:ea typeface="맑은 고딕"/>
              </a:rPr>
              <a:t>Information</a:t>
            </a:r>
            <a:r>
              <a:rPr lang="ko-KR" altLang="en-US" b="1" dirty="0">
                <a:latin typeface="맑은 고딕"/>
                <a:ea typeface="맑은 고딕"/>
              </a:rPr>
              <a:t> </a:t>
            </a:r>
            <a:r>
              <a:rPr lang="en-US" altLang="ko-KR" b="1" dirty="0">
                <a:latin typeface="맑은 고딕"/>
                <a:ea typeface="맑은 고딕"/>
              </a:rPr>
              <a:t>ID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B44CC-5B9E-4CF1-8741-3D67B7571898}"/>
              </a:ext>
            </a:extLst>
          </p:cNvPr>
          <p:cNvSpPr txBox="1"/>
          <p:nvPr/>
        </p:nvSpPr>
        <p:spPr>
          <a:xfrm>
            <a:off x="2238991" y="4724468"/>
            <a:ext cx="49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맑은 고딕"/>
                <a:ea typeface="맑은 고딕"/>
              </a:rPr>
              <a:t>Input information ID.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E33A8E-84DA-4171-94F1-D90FD43514FC}"/>
              </a:ext>
            </a:extLst>
          </p:cNvPr>
          <p:cNvSpPr txBox="1"/>
          <p:nvPr/>
        </p:nvSpPr>
        <p:spPr>
          <a:xfrm>
            <a:off x="165816" y="5201988"/>
            <a:ext cx="16442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맑은 고딕"/>
                <a:ea typeface="맑은 고딕"/>
              </a:rPr>
              <a:t>Tag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F52FB5-89C4-4B47-8005-27D9107D40DB}"/>
              </a:ext>
            </a:extLst>
          </p:cNvPr>
          <p:cNvSpPr txBox="1"/>
          <p:nvPr/>
        </p:nvSpPr>
        <p:spPr>
          <a:xfrm>
            <a:off x="2228835" y="5201988"/>
            <a:ext cx="49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맑은 고딕"/>
                <a:ea typeface="맑은 고딕"/>
              </a:rPr>
              <a:t>Input Tags.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85F6E7-DDF3-480E-9306-76132DBA5EE5}"/>
              </a:ext>
            </a:extLst>
          </p:cNvPr>
          <p:cNvSpPr txBox="1"/>
          <p:nvPr/>
        </p:nvSpPr>
        <p:spPr>
          <a:xfrm>
            <a:off x="175976" y="5699828"/>
            <a:ext cx="16442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맑은 고딕"/>
                <a:ea typeface="맑은 고딕"/>
              </a:rPr>
              <a:t>URL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FC3A72-412D-48AB-93CB-8F9AEAF8232C}"/>
              </a:ext>
            </a:extLst>
          </p:cNvPr>
          <p:cNvSpPr txBox="1"/>
          <p:nvPr/>
        </p:nvSpPr>
        <p:spPr>
          <a:xfrm>
            <a:off x="2231924" y="5659188"/>
            <a:ext cx="49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맑은 고딕"/>
                <a:ea typeface="맑은 고딕"/>
              </a:rPr>
              <a:t>Input URL.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8C2ED3-4597-4DA0-8FA6-77C8463BC483}"/>
              </a:ext>
            </a:extLst>
          </p:cNvPr>
          <p:cNvSpPr txBox="1"/>
          <p:nvPr/>
        </p:nvSpPr>
        <p:spPr>
          <a:xfrm>
            <a:off x="428306" y="6238308"/>
            <a:ext cx="179673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List</a:t>
            </a:r>
            <a:r>
              <a:rPr lang="ko-KR" altLang="en-US" b="1" dirty="0">
                <a:latin typeface="맑은 고딕"/>
                <a:ea typeface="맑은 고딕"/>
              </a:rPr>
              <a:t> </a:t>
            </a:r>
            <a:r>
              <a:rPr lang="en-US" altLang="ko-KR" b="1" dirty="0">
                <a:latin typeface="맑은 고딕"/>
                <a:ea typeface="맑은 고딕"/>
              </a:rPr>
              <a:t>view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282DEE-99A9-435B-8CE5-0FE614474CC7}"/>
              </a:ext>
            </a:extLst>
          </p:cNvPr>
          <p:cNvSpPr txBox="1"/>
          <p:nvPr/>
        </p:nvSpPr>
        <p:spPr>
          <a:xfrm>
            <a:off x="2226626" y="6228148"/>
            <a:ext cx="179673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맑은 고딕"/>
                <a:ea typeface="맑은 고딕"/>
              </a:rPr>
              <a:t>Registration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8F39C9-2D41-49B1-9DC7-8B1C5A60A239}"/>
              </a:ext>
            </a:extLst>
          </p:cNvPr>
          <p:cNvSpPr txBox="1"/>
          <p:nvPr/>
        </p:nvSpPr>
        <p:spPr>
          <a:xfrm>
            <a:off x="4055426" y="6228148"/>
            <a:ext cx="2040574" cy="374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맑은 고딕"/>
                <a:ea typeface="맑은 고딕"/>
              </a:rPr>
              <a:t>Animation 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A22C0AD6-2CBE-4566-B384-CA8F54550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4" t="42413" r="61418" b="40779"/>
          <a:stretch/>
        </p:blipFill>
        <p:spPr>
          <a:xfrm>
            <a:off x="5892531" y="4157560"/>
            <a:ext cx="359400" cy="33175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9C28FEB4-CC11-4A29-9BA1-2415B63FD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4" t="42413" r="61418" b="40779"/>
          <a:stretch/>
        </p:blipFill>
        <p:spPr>
          <a:xfrm>
            <a:off x="5685800" y="6270840"/>
            <a:ext cx="359400" cy="33175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662400F-AAAC-4438-A9D8-C1C4FAE7E940}"/>
              </a:ext>
            </a:extLst>
          </p:cNvPr>
          <p:cNvSpPr txBox="1"/>
          <p:nvPr/>
        </p:nvSpPr>
        <p:spPr>
          <a:xfrm>
            <a:off x="7586313" y="3214643"/>
            <a:ext cx="446224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i="1" dirty="0"/>
              <a:t>당신 마음대로 </a:t>
            </a:r>
            <a:r>
              <a:rPr lang="en-US" altLang="ko-KR" i="1" dirty="0"/>
              <a:t>Seer ID</a:t>
            </a:r>
            <a:r>
              <a:rPr lang="ko-KR" altLang="en-US" i="1" dirty="0"/>
              <a:t>를 입력하라</a:t>
            </a:r>
            <a:r>
              <a:rPr lang="en-US" altLang="ko-KR" i="1" dirty="0"/>
              <a:t>. </a:t>
            </a:r>
          </a:p>
          <a:p>
            <a:r>
              <a:rPr lang="en-US" altLang="ko-KR" i="1" dirty="0"/>
              <a:t>    </a:t>
            </a:r>
            <a:r>
              <a:rPr lang="ko-KR" altLang="en-US" i="1" dirty="0"/>
              <a:t>단 </a:t>
            </a:r>
            <a:r>
              <a:rPr lang="en-US" altLang="ko-KR" i="1" dirty="0"/>
              <a:t>Seer ID</a:t>
            </a:r>
            <a:r>
              <a:rPr lang="ko-KR" altLang="en-US" i="1" dirty="0"/>
              <a:t>는 유일해야 한다</a:t>
            </a:r>
            <a:r>
              <a:rPr lang="en-US" altLang="ko-KR" i="1" dirty="0"/>
              <a:t>.</a:t>
            </a:r>
            <a:r>
              <a:rPr lang="ko-KR" altLang="en-US" i="1" dirty="0"/>
              <a:t> </a:t>
            </a:r>
            <a:endParaRPr lang="en-US" altLang="ko-KR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1FC45B-0C55-4992-A93F-1C38343F9356}"/>
              </a:ext>
            </a:extLst>
          </p:cNvPr>
          <p:cNvSpPr txBox="1"/>
          <p:nvPr/>
        </p:nvSpPr>
        <p:spPr>
          <a:xfrm>
            <a:off x="7586313" y="3913879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2. </a:t>
            </a:r>
            <a:r>
              <a:rPr lang="ko-KR" altLang="en-US" i="1" dirty="0"/>
              <a:t>유사 </a:t>
            </a:r>
            <a:r>
              <a:rPr lang="en-US" altLang="ko-KR" i="1" dirty="0"/>
              <a:t>SeerID </a:t>
            </a:r>
            <a:r>
              <a:rPr lang="ko-KR" altLang="en-US" i="1" dirty="0"/>
              <a:t>참조하라</a:t>
            </a:r>
            <a:r>
              <a:rPr lang="en-US" altLang="ko-KR" i="1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C1CFCD-1E83-41A0-83C6-431F674C77EF}"/>
              </a:ext>
            </a:extLst>
          </p:cNvPr>
          <p:cNvSpPr txBox="1"/>
          <p:nvPr/>
        </p:nvSpPr>
        <p:spPr>
          <a:xfrm>
            <a:off x="7577352" y="4335214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3. </a:t>
            </a:r>
            <a:r>
              <a:rPr lang="ko-KR" altLang="en-US" i="1" dirty="0"/>
              <a:t>등록 번튼 클릭하라</a:t>
            </a:r>
            <a:endParaRPr lang="en-US" altLang="ko-KR" i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BD97C2-C004-4D20-8B18-289F1915F2DB}"/>
              </a:ext>
            </a:extLst>
          </p:cNvPr>
          <p:cNvSpPr txBox="1"/>
          <p:nvPr/>
        </p:nvSpPr>
        <p:spPr>
          <a:xfrm>
            <a:off x="7595281" y="4783455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4. </a:t>
            </a:r>
            <a:r>
              <a:rPr lang="ko-KR" altLang="en-US" i="1" dirty="0"/>
              <a:t>당신 마음대로 데이터 </a:t>
            </a:r>
            <a:r>
              <a:rPr lang="en-US" altLang="ko-KR" i="1" dirty="0"/>
              <a:t>ID </a:t>
            </a:r>
            <a:r>
              <a:rPr lang="ko-KR" altLang="en-US" i="1" dirty="0"/>
              <a:t>입력하라</a:t>
            </a:r>
            <a:r>
              <a:rPr lang="en-US" altLang="ko-KR" i="1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2E7E55-57E6-42A0-83BD-5E052E6E1E66}"/>
              </a:ext>
            </a:extLst>
          </p:cNvPr>
          <p:cNvSpPr txBox="1"/>
          <p:nvPr/>
        </p:nvSpPr>
        <p:spPr>
          <a:xfrm>
            <a:off x="7622178" y="5222722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5. </a:t>
            </a:r>
            <a:r>
              <a:rPr lang="ko-KR" altLang="en-US" i="1" dirty="0"/>
              <a:t>사물</a:t>
            </a:r>
            <a:r>
              <a:rPr lang="en-US" altLang="ko-KR" i="1" dirty="0"/>
              <a:t>/</a:t>
            </a:r>
            <a:r>
              <a:rPr lang="ko-KR" altLang="en-US" i="1" dirty="0"/>
              <a:t>정보 관련 각 </a:t>
            </a:r>
            <a:r>
              <a:rPr lang="en-US" altLang="ko-KR" i="1" dirty="0"/>
              <a:t>1</a:t>
            </a:r>
            <a:r>
              <a:rPr lang="ko-KR" altLang="en-US" i="1" dirty="0"/>
              <a:t>개 이상 태그 입력</a:t>
            </a:r>
            <a:endParaRPr lang="en-US" altLang="ko-KR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538628-9C95-4B4F-AFC4-39D6CC098E87}"/>
              </a:ext>
            </a:extLst>
          </p:cNvPr>
          <p:cNvSpPr txBox="1"/>
          <p:nvPr/>
        </p:nvSpPr>
        <p:spPr>
          <a:xfrm>
            <a:off x="7622178" y="5670960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6. URL </a:t>
            </a:r>
            <a:r>
              <a:rPr lang="ko-KR" altLang="en-US" i="1" dirty="0"/>
              <a:t>입력</a:t>
            </a:r>
            <a:r>
              <a:rPr lang="en-US" altLang="ko-KR" i="1" dirty="0"/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DBD673-AEAD-49B0-A4C5-74B10F44A035}"/>
              </a:ext>
            </a:extLst>
          </p:cNvPr>
          <p:cNvSpPr txBox="1"/>
          <p:nvPr/>
        </p:nvSpPr>
        <p:spPr>
          <a:xfrm>
            <a:off x="7622178" y="6119193"/>
            <a:ext cx="446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ko-KR" i="1" dirty="0"/>
              <a:t>7. </a:t>
            </a:r>
            <a:r>
              <a:rPr lang="ko-KR" altLang="en-US" i="1" dirty="0"/>
              <a:t>등록 버튼 클릭</a:t>
            </a:r>
            <a:endParaRPr lang="en-US" altLang="ko-KR" i="1" dirty="0"/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D9A84BA8-001A-4E9D-BE27-0E3E930D744B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6774674" y="3581287"/>
            <a:ext cx="748832" cy="22040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AF9C4BD4-8F9C-43FE-8A16-C5BCA4B77881}"/>
              </a:ext>
            </a:extLst>
          </p:cNvPr>
          <p:cNvCxnSpPr>
            <a:cxnSpLocks/>
          </p:cNvCxnSpPr>
          <p:nvPr/>
        </p:nvCxnSpPr>
        <p:spPr>
          <a:xfrm flipH="1">
            <a:off x="1871026" y="4036557"/>
            <a:ext cx="5715287" cy="6198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698ADA14-BE01-488D-ABC2-C137ED44DDA5}"/>
              </a:ext>
            </a:extLst>
          </p:cNvPr>
          <p:cNvCxnSpPr>
            <a:cxnSpLocks/>
          </p:cNvCxnSpPr>
          <p:nvPr/>
        </p:nvCxnSpPr>
        <p:spPr>
          <a:xfrm flipH="1">
            <a:off x="3783106" y="4540781"/>
            <a:ext cx="3803207" cy="750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A1E8E8D3-B1F1-4CED-B13A-FD56CD0774D2}"/>
              </a:ext>
            </a:extLst>
          </p:cNvPr>
          <p:cNvCxnSpPr>
            <a:cxnSpLocks/>
          </p:cNvCxnSpPr>
          <p:nvPr/>
        </p:nvCxnSpPr>
        <p:spPr>
          <a:xfrm flipH="1">
            <a:off x="7028329" y="5009357"/>
            <a:ext cx="566952" cy="1087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46DD68F3-6EEC-4CBE-8005-6729A20034CD}"/>
              </a:ext>
            </a:extLst>
          </p:cNvPr>
          <p:cNvCxnSpPr>
            <a:cxnSpLocks/>
          </p:cNvCxnSpPr>
          <p:nvPr/>
        </p:nvCxnSpPr>
        <p:spPr>
          <a:xfrm flipH="1">
            <a:off x="7153835" y="5411336"/>
            <a:ext cx="432478" cy="2127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7AB6BCFE-D041-4376-B529-56C076568A8F}"/>
              </a:ext>
            </a:extLst>
          </p:cNvPr>
          <p:cNvCxnSpPr>
            <a:cxnSpLocks/>
          </p:cNvCxnSpPr>
          <p:nvPr/>
        </p:nvCxnSpPr>
        <p:spPr>
          <a:xfrm flipH="1">
            <a:off x="7082117" y="5897754"/>
            <a:ext cx="604933" cy="102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FA0C165A-4E3A-44C2-8D83-69AA70411CB7}"/>
              </a:ext>
            </a:extLst>
          </p:cNvPr>
          <p:cNvCxnSpPr>
            <a:cxnSpLocks/>
          </p:cNvCxnSpPr>
          <p:nvPr/>
        </p:nvCxnSpPr>
        <p:spPr>
          <a:xfrm flipH="1">
            <a:off x="3792074" y="6217709"/>
            <a:ext cx="3803207" cy="750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41A8AC9-29E9-432A-9107-16D3E518CFA8}"/>
              </a:ext>
            </a:extLst>
          </p:cNvPr>
          <p:cNvSpPr txBox="1"/>
          <p:nvPr/>
        </p:nvSpPr>
        <p:spPr>
          <a:xfrm>
            <a:off x="4901691" y="156071"/>
            <a:ext cx="228701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ko-KR" altLang="en-US" b="1" i="1" dirty="0"/>
              <a:t>주의</a:t>
            </a:r>
            <a:r>
              <a:rPr lang="en-US" altLang="ko-KR" b="1" i="1" dirty="0"/>
              <a:t>:</a:t>
            </a:r>
          </a:p>
          <a:p>
            <a:pPr algn="ctr"/>
            <a:r>
              <a:rPr lang="ko-KR" altLang="en-US" i="1" dirty="0"/>
              <a:t>무시하라</a:t>
            </a:r>
            <a:r>
              <a:rPr lang="en-US" altLang="ko-KR" i="1" dirty="0"/>
              <a:t>!</a:t>
            </a:r>
          </a:p>
        </p:txBody>
      </p: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07556F70-995F-4354-93E8-C2A2D34C04B0}"/>
              </a:ext>
            </a:extLst>
          </p:cNvPr>
          <p:cNvCxnSpPr>
            <a:cxnSpLocks/>
          </p:cNvCxnSpPr>
          <p:nvPr/>
        </p:nvCxnSpPr>
        <p:spPr>
          <a:xfrm flipH="1">
            <a:off x="4322850" y="781878"/>
            <a:ext cx="1349080" cy="5456430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B16C33C9-3114-48F4-92FA-41B6B6BC39F5}"/>
              </a:ext>
            </a:extLst>
          </p:cNvPr>
          <p:cNvCxnSpPr>
            <a:cxnSpLocks/>
          </p:cNvCxnSpPr>
          <p:nvPr/>
        </p:nvCxnSpPr>
        <p:spPr>
          <a:xfrm flipH="1">
            <a:off x="5570815" y="795131"/>
            <a:ext cx="697464" cy="3218496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그림 45">
            <a:extLst>
              <a:ext uri="{FF2B5EF4-FFF2-40B4-BE49-F238E27FC236}">
                <a16:creationId xmlns:a16="http://schemas.microsoft.com/office/drawing/2014/main" id="{A728E760-B013-4B88-A709-F21CA7B7EF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45798" r="27163" b="31791"/>
          <a:stretch/>
        </p:blipFill>
        <p:spPr>
          <a:xfrm>
            <a:off x="9828332" y="130848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A10572D-36DE-4A42-A9E1-EDBF810D1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54" t="25245" r="36485" b="18562"/>
          <a:stretch/>
        </p:blipFill>
        <p:spPr>
          <a:xfrm>
            <a:off x="7603781" y="994465"/>
            <a:ext cx="3262440" cy="5699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6B072E-9FAB-46BB-BB0D-0F32FF016F45}"/>
              </a:ext>
            </a:extLst>
          </p:cNvPr>
          <p:cNvSpPr txBox="1"/>
          <p:nvPr/>
        </p:nvSpPr>
        <p:spPr>
          <a:xfrm>
            <a:off x="1154161" y="3243175"/>
            <a:ext cx="4097388" cy="34970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5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ko-KR" b="1" dirty="0" err="1"/>
              <a:t>nyt</a:t>
            </a:r>
            <a:r>
              <a:rPr lang="en-US" altLang="ko-KR" b="1" dirty="0"/>
              <a:t> | </a:t>
            </a:r>
            <a:r>
              <a:rPr lang="en-US" altLang="ko-KR" b="1" dirty="0" err="1"/>
              <a:t>trump.singapore</a:t>
            </a:r>
            <a:r>
              <a:rPr lang="en-US" altLang="ko-KR" b="1" dirty="0"/>
              <a:t> 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345D1A4-0A43-47E4-BB04-385AA7EC7E70}"/>
              </a:ext>
            </a:extLst>
          </p:cNvPr>
          <p:cNvSpPr/>
          <p:nvPr/>
        </p:nvSpPr>
        <p:spPr>
          <a:xfrm>
            <a:off x="338538" y="343104"/>
            <a:ext cx="4248472" cy="31939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D1970-05B0-47EE-ADA0-FE0EFDEAF462}"/>
              </a:ext>
            </a:extLst>
          </p:cNvPr>
          <p:cNvSpPr txBox="1"/>
          <p:nvPr/>
        </p:nvSpPr>
        <p:spPr>
          <a:xfrm>
            <a:off x="527120" y="106278"/>
            <a:ext cx="3355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Do IoE Yourself !</a:t>
            </a:r>
            <a:endParaRPr lang="ko-KR" alt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CE1E03-D704-4D7F-890B-666D61C645EF}"/>
              </a:ext>
            </a:extLst>
          </p:cNvPr>
          <p:cNvSpPr txBox="1"/>
          <p:nvPr/>
        </p:nvSpPr>
        <p:spPr>
          <a:xfrm>
            <a:off x="1154161" y="3844037"/>
            <a:ext cx="4097388" cy="34970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5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ko-KR" b="1" dirty="0"/>
              <a:t>sip | seerioe sip 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88AD52-FBED-4D9A-8F54-ECFCF375221B}"/>
              </a:ext>
            </a:extLst>
          </p:cNvPr>
          <p:cNvSpPr txBox="1"/>
          <p:nvPr/>
        </p:nvSpPr>
        <p:spPr>
          <a:xfrm>
            <a:off x="1154161" y="4427258"/>
            <a:ext cx="4097388" cy="34970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5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ko-KR" b="1" dirty="0"/>
              <a:t>seerioe | </a:t>
            </a:r>
            <a:r>
              <a:rPr lang="en-US" altLang="ko-KR" b="1" dirty="0" err="1"/>
              <a:t>facebook</a:t>
            </a:r>
            <a:r>
              <a:rPr lang="en-US" altLang="ko-KR" b="1" dirty="0"/>
              <a:t> 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67AE04-4780-4DE0-B448-F2EF465C66D0}"/>
              </a:ext>
            </a:extLst>
          </p:cNvPr>
          <p:cNvSpPr txBox="1"/>
          <p:nvPr/>
        </p:nvSpPr>
        <p:spPr>
          <a:xfrm>
            <a:off x="1154161" y="5012942"/>
            <a:ext cx="4097388" cy="34970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5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ko-KR" b="1" dirty="0"/>
              <a:t>seerioe | </a:t>
            </a:r>
            <a:r>
              <a:rPr lang="en-US" altLang="ko-KR" b="1" dirty="0" err="1"/>
              <a:t>suk-il</a:t>
            </a:r>
            <a:r>
              <a:rPr lang="en-US" altLang="ko-KR" b="1" dirty="0"/>
              <a:t> (albert) park 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FC8C47-1725-4D66-82A7-1AFBDDC93563}"/>
              </a:ext>
            </a:extLst>
          </p:cNvPr>
          <p:cNvSpPr txBox="1"/>
          <p:nvPr/>
        </p:nvSpPr>
        <p:spPr>
          <a:xfrm>
            <a:off x="1325779" y="1350802"/>
            <a:ext cx="3754152" cy="143116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300" b="1" dirty="0"/>
              <a:t>D </a:t>
            </a:r>
            <a:r>
              <a:rPr lang="en-US" altLang="ko-KR" sz="1500" b="1" dirty="0"/>
              <a:t>IoE </a:t>
            </a:r>
            <a:r>
              <a:rPr lang="en-US" altLang="ko-KR" sz="3300" b="1" dirty="0"/>
              <a:t>Y</a:t>
            </a:r>
          </a:p>
          <a:p>
            <a:pPr algn="ctr"/>
            <a:r>
              <a:rPr lang="en-US" altLang="ko-KR" sz="1350" b="1" dirty="0"/>
              <a:t>Do IoE Yourself !</a:t>
            </a:r>
          </a:p>
          <a:p>
            <a:pPr algn="ctr"/>
            <a:endParaRPr lang="en-US" altLang="ko-KR" sz="1350" b="1" dirty="0"/>
          </a:p>
          <a:p>
            <a:pPr algn="ctr"/>
            <a:r>
              <a:rPr lang="en-US" altLang="ko-KR" sz="1350" b="1" dirty="0"/>
              <a:t>Input the</a:t>
            </a:r>
            <a:r>
              <a:rPr lang="ko-KR" altLang="en-US" sz="1350" b="1" dirty="0"/>
              <a:t> </a:t>
            </a:r>
            <a:r>
              <a:rPr lang="en-US" altLang="ko-KR" sz="1350" b="1" dirty="0"/>
              <a:t>following</a:t>
            </a:r>
            <a:r>
              <a:rPr lang="ko-KR" altLang="en-US" sz="1350" b="1" dirty="0"/>
              <a:t> </a:t>
            </a:r>
            <a:r>
              <a:rPr lang="en-US" altLang="ko-KR" sz="1350" b="1" dirty="0"/>
              <a:t>SeerID</a:t>
            </a:r>
          </a:p>
          <a:p>
            <a:pPr algn="ctr"/>
            <a:r>
              <a:rPr lang="en-US" altLang="ko-KR" sz="1350" b="1" dirty="0"/>
              <a:t>in </a:t>
            </a:r>
            <a:r>
              <a:rPr lang="en-US" altLang="ko-KR" sz="1350" b="1" dirty="0">
                <a:hlinkClick r:id="rId3"/>
              </a:rPr>
              <a:t>http://www.seerioe.com</a:t>
            </a:r>
            <a:r>
              <a:rPr lang="en-US" altLang="ko-KR" sz="1350" b="1" dirty="0"/>
              <a:t> !  </a:t>
            </a:r>
            <a:endParaRPr lang="ko-KR" altLang="en-US" sz="1350" b="1" dirty="0"/>
          </a:p>
        </p:txBody>
      </p:sp>
      <p:sp>
        <p:nvSpPr>
          <p:cNvPr id="18" name="화살표: 줄무늬가 있는 오른쪽 17">
            <a:extLst>
              <a:ext uri="{FF2B5EF4-FFF2-40B4-BE49-F238E27FC236}">
                <a16:creationId xmlns:a16="http://schemas.microsoft.com/office/drawing/2014/main" id="{8E6FB48F-FEBB-4D05-BDE2-D7C8BF6ED9C3}"/>
              </a:ext>
            </a:extLst>
          </p:cNvPr>
          <p:cNvSpPr/>
          <p:nvPr/>
        </p:nvSpPr>
        <p:spPr>
          <a:xfrm>
            <a:off x="6199328" y="2563448"/>
            <a:ext cx="344486" cy="2561179"/>
          </a:xfrm>
          <a:prstGeom prst="striped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02548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999656" y="2852936"/>
            <a:ext cx="6624736" cy="72008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647728" y="2672916"/>
            <a:ext cx="5040560" cy="3600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ko-KR" sz="2800" b="1" dirty="0"/>
              <a:t>SeerIoE</a:t>
            </a:r>
            <a:r>
              <a:rPr lang="ko-KR" altLang="en-US" sz="2800" b="1" dirty="0"/>
              <a:t> 특색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231D3EE-63DF-47CF-9DD9-60EA45A6D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45798" r="27163" b="31791"/>
          <a:stretch/>
        </p:blipFill>
        <p:spPr>
          <a:xfrm>
            <a:off x="5243081" y="4422771"/>
            <a:ext cx="2151632" cy="6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1853</Words>
  <Application>Microsoft Office PowerPoint</Application>
  <PresentationFormat>와이드스크린</PresentationFormat>
  <Paragraphs>299</Paragraphs>
  <Slides>20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SeerIoE 매뉴얼 </vt:lpstr>
      <vt:lpstr>PowerPoint 프레젠테이션</vt:lpstr>
      <vt:lpstr>SeerID 할당 예시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SeerIoE 특색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SeerID 문법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SeerID 명세서 </dc:title>
  <dc:creator>박 석일</dc:creator>
  <cp:lastModifiedBy>Administrator</cp:lastModifiedBy>
  <cp:revision>104</cp:revision>
  <dcterms:created xsi:type="dcterms:W3CDTF">2018-05-20T07:30:53Z</dcterms:created>
  <dcterms:modified xsi:type="dcterms:W3CDTF">2018-07-15T09:24:57Z</dcterms:modified>
</cp:coreProperties>
</file>